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6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500"/>
    <a:srgbClr val="A6B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98" autoAdjust="0"/>
  </p:normalViewPr>
  <p:slideViewPr>
    <p:cSldViewPr>
      <p:cViewPr>
        <p:scale>
          <a:sx n="120" d="100"/>
          <a:sy n="120" d="100"/>
        </p:scale>
        <p:origin x="-1290" y="-5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3C8AF-B565-4B32-8E44-DB9C8C75E6B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1D39-921F-4171-B065-6581A3D3E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09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06717-90FD-49B8-992C-D5CD00F7AB2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0B18-C709-4B3A-9967-DE9DE46C6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4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MARKETING\04 BRAND\Jaecoo\jaecoo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44" y="4802516"/>
            <a:ext cx="1368152" cy="1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9"/>
          <p:cNvSpPr/>
          <p:nvPr userDrawn="1"/>
        </p:nvSpPr>
        <p:spPr>
          <a:xfrm flipV="1">
            <a:off x="5652120" y="4614262"/>
            <a:ext cx="3240360" cy="45719"/>
          </a:xfrm>
          <a:custGeom>
            <a:avLst/>
            <a:gdLst/>
            <a:ahLst/>
            <a:cxnLst/>
            <a:rect l="l" t="t" r="r" b="b"/>
            <a:pathLst>
              <a:path w="10967085">
                <a:moveTo>
                  <a:pt x="0" y="0"/>
                </a:moveTo>
                <a:lnTo>
                  <a:pt x="1096662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:\MARKETING\04 BRAND\Jaecoo\jaecoo-logo белый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63" y="4795604"/>
            <a:ext cx="1311441" cy="15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69"/>
          <p:cNvSpPr/>
          <p:nvPr userDrawn="1"/>
        </p:nvSpPr>
        <p:spPr>
          <a:xfrm flipV="1">
            <a:off x="5652120" y="4614262"/>
            <a:ext cx="3240360" cy="45719"/>
          </a:xfrm>
          <a:custGeom>
            <a:avLst/>
            <a:gdLst/>
            <a:ahLst/>
            <a:cxnLst/>
            <a:rect l="l" t="t" r="r" b="b"/>
            <a:pathLst>
              <a:path w="10967085">
                <a:moveTo>
                  <a:pt x="0" y="0"/>
                </a:moveTo>
                <a:lnTo>
                  <a:pt x="10966627" y="0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9"/>
          <p:cNvSpPr/>
          <p:nvPr userDrawn="1"/>
        </p:nvSpPr>
        <p:spPr>
          <a:xfrm flipV="1">
            <a:off x="5652120" y="4614262"/>
            <a:ext cx="3240360" cy="45719"/>
          </a:xfrm>
          <a:custGeom>
            <a:avLst/>
            <a:gdLst/>
            <a:ahLst/>
            <a:cxnLst/>
            <a:rect l="l" t="t" r="r" b="b"/>
            <a:pathLst>
              <a:path w="10967085">
                <a:moveTo>
                  <a:pt x="0" y="0"/>
                </a:moveTo>
                <a:lnTo>
                  <a:pt x="10966627" y="0"/>
                </a:lnTo>
              </a:path>
            </a:pathLst>
          </a:custGeom>
          <a:ln w="12700">
            <a:solidFill>
              <a:srgbClr val="FEE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O:\MARKETING\04 BRAND\Jaecoo\JAECOO-yello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00" y="4803142"/>
            <a:ext cx="1311441" cy="1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555527"/>
            <a:ext cx="3312368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99" hangingPunct="0">
              <a:spcBef>
                <a:spcPts val="0"/>
              </a:spcBef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Helvetica"/>
              </a:rPr>
              <a:t>ЗАЯВКА ОТ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Helvetica"/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Helvetica"/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Helvetica"/>
              </a:rPr>
              <a:t>КАНДИДАТА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40" y="915566"/>
            <a:ext cx="521855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2">
            <a:extLst>
              <a:ext uri="{FF2B5EF4-FFF2-40B4-BE49-F238E27FC236}">
                <a16:creationId xmlns="" xmlns:a16="http://schemas.microsoft.com/office/drawing/2014/main" id="{5C66CB23-1278-E940-66F8-2ED463CA8F4D}"/>
              </a:ext>
            </a:extLst>
          </p:cNvPr>
          <p:cNvSpPr/>
          <p:nvPr/>
        </p:nvSpPr>
        <p:spPr>
          <a:xfrm>
            <a:off x="3817940" y="912374"/>
            <a:ext cx="5220000" cy="3456000"/>
          </a:xfrm>
          <a:prstGeom prst="rect">
            <a:avLst/>
          </a:prstGeom>
          <a:solidFill>
            <a:schemeClr val="tx1">
              <a:lumMod val="85000"/>
              <a:lumOff val="1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16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0291"/>
              </p:ext>
            </p:extLst>
          </p:nvPr>
        </p:nvGraphicFramePr>
        <p:xfrm>
          <a:off x="251520" y="699542"/>
          <a:ext cx="6768000" cy="3396195"/>
        </p:xfrm>
        <a:graphic>
          <a:graphicData uri="http://schemas.openxmlformats.org/drawingml/2006/table">
            <a:tbl>
              <a:tblPr/>
              <a:tblGrid>
                <a:gridCol w="4060581"/>
                <a:gridCol w="1588804"/>
                <a:gridCol w="1118615"/>
              </a:tblGrid>
              <a:tr h="52923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Construction schedule/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Сроки и этапы строительства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9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Stage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Этапы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Start/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Начало этапа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Finish/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Завершение этапа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Project development and approvals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ММ/ 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ММ / 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Ground works/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Земельные работы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95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Basement construction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Фундаментные работы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Cage construction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Закрытие теплового контура здания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Interior wall construction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Возведение внутренних стен и перегородок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Finishing Work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Проведение внутренних отделочных работ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Technical Audit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Готовность к техническому аудиту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Start of operation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Начало операционной деятельности центра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СРОКИ ВВОДА ОБЪЕКТА В ЭКСПЛУАТАЦИЮ</a:t>
            </a:r>
          </a:p>
        </p:txBody>
      </p:sp>
    </p:spTree>
    <p:extLst>
      <p:ext uri="{BB962C8B-B14F-4D97-AF65-F5344CB8AC3E}">
        <p14:creationId xmlns:p14="http://schemas.microsoft.com/office/powerpoint/2010/main" val="378051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3372" y="923516"/>
            <a:ext cx="6228000" cy="3168000"/>
            <a:chOff x="253269" y="1067649"/>
            <a:chExt cx="5912444" cy="242676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69" y="1067649"/>
              <a:ext cx="5912444" cy="2426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7" name="Прямая со стрелкой 6"/>
            <p:cNvCxnSpPr/>
            <p:nvPr/>
          </p:nvCxnSpPr>
          <p:spPr>
            <a:xfrm>
              <a:off x="5404082" y="2216861"/>
              <a:ext cx="479744" cy="38223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5442080" y="1604756"/>
              <a:ext cx="313984" cy="37103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4781820" y="2216861"/>
              <a:ext cx="479056" cy="3816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091045" y="1883477"/>
              <a:ext cx="1059455" cy="1855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ПРЕДЛОЖЕНИЕ</a:t>
              </a:r>
              <a:endParaRPr lang="ru-RU" sz="1000" b="1" dirty="0">
                <a:latin typeface="Bahnschrift SemiLight" panose="020B0502040204020203" pitchFamily="34" charset="0"/>
                <a:ea typeface="Modern H Medium" panose="020B0603000000020004" pitchFamily="34" charset="-12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7239" y="612726"/>
            <a:ext cx="943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Century Gothic" panose="020B0502020202020204" pitchFamily="34" charset="0"/>
              </a:rPr>
              <a:t>Пример</a:t>
            </a:r>
            <a:endParaRPr lang="ru-RU" sz="900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486034">
            <a:off x="790519" y="2144788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ПРИМЕР</a:t>
            </a:r>
            <a:endParaRPr lang="ru-RU" sz="4000" b="1" kern="0" spc="136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КАРТА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7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79426" y="771550"/>
            <a:ext cx="7168400" cy="3463230"/>
            <a:chOff x="366986" y="896356"/>
            <a:chExt cx="8377386" cy="405824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20" y="896356"/>
              <a:ext cx="8364152" cy="4058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66986" y="896356"/>
              <a:ext cx="2463588" cy="91967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Указать </a:t>
              </a:r>
              <a:r>
                <a:rPr lang="ru-RU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расстояния от места нахождения здания по заявке до Ближайших существующих центров </a:t>
              </a:r>
              <a:r>
                <a:rPr lang="en-US" sz="900" dirty="0" err="1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Chery</a:t>
              </a:r>
              <a:r>
                <a:rPr lang="en-US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-US" sz="900" dirty="0" err="1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Lifan</a:t>
              </a:r>
              <a:r>
                <a:rPr lang="en-US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Lada, Renault</a:t>
              </a:r>
              <a:endParaRPr lang="ru-RU" sz="9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Выноска 2 15"/>
            <p:cNvSpPr/>
            <p:nvPr/>
          </p:nvSpPr>
          <p:spPr>
            <a:xfrm>
              <a:off x="2432097" y="4407954"/>
              <a:ext cx="2061507" cy="375208"/>
            </a:xfrm>
            <a:prstGeom prst="borderCallout2">
              <a:avLst>
                <a:gd name="adj1" fmla="val 21235"/>
                <a:gd name="adj2" fmla="val 100317"/>
                <a:gd name="adj3" fmla="val -78483"/>
                <a:gd name="adj4" fmla="val 131396"/>
                <a:gd name="adj5" fmla="val -330711"/>
                <a:gd name="adj6" fmla="val 133042"/>
              </a:avLst>
            </a:prstGeom>
            <a:solidFill>
              <a:schemeClr val="bg1">
                <a:alpha val="40000"/>
              </a:schemeClr>
            </a:solidFill>
            <a:ln w="22225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Предложение</a:t>
              </a:r>
              <a:endParaRPr lang="ru-RU" sz="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505605" y="3003798"/>
              <a:ext cx="6345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62296" y="2698089"/>
              <a:ext cx="513675" cy="297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8км</a:t>
              </a:r>
              <a:endParaRPr lang="ru-RU" sz="105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V="1">
              <a:off x="5004049" y="3003798"/>
              <a:ext cx="136099" cy="37804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7107353">
              <a:off x="4634266" y="3118266"/>
              <a:ext cx="515061" cy="29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8км</a:t>
              </a:r>
              <a:endParaRPr lang="ru-RU" sz="105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V="1">
              <a:off x="5224498" y="1815666"/>
              <a:ext cx="283607" cy="117981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68491" y="4371950"/>
            <a:ext cx="5239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Необходимо нанести расположение </a:t>
            </a:r>
            <a:r>
              <a:rPr lang="ru-RU" sz="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других </a:t>
            </a:r>
            <a:r>
              <a:rPr lang="ru-RU" sz="9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брендов </a:t>
            </a:r>
            <a:endParaRPr lang="ru-RU" sz="9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 rot="19486034">
            <a:off x="1474103" y="1856756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4000" b="1" kern="0" spc="1360" dirty="0">
              <a:solidFill>
                <a:srgbClr val="FF0000"/>
              </a:solidFill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КАРТА ГОРОДА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5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94069" y="4053721"/>
            <a:ext cx="5214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Необходимо</a:t>
            </a:r>
            <a:r>
              <a:rPr lang="ru-RU" sz="1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нанести расположение </a:t>
            </a:r>
            <a:r>
              <a:rPr lang="ru-RU" sz="1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других </a:t>
            </a:r>
            <a:r>
              <a:rPr lang="ru-RU" sz="1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брендов </a:t>
            </a:r>
            <a:endParaRPr lang="ru-RU" sz="1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94069" y="902828"/>
            <a:ext cx="7094118" cy="2893058"/>
            <a:chOff x="259703" y="880013"/>
            <a:chExt cx="8640000" cy="3697161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9" t="10460" r="333" b="5002"/>
            <a:stretch/>
          </p:blipFill>
          <p:spPr bwMode="auto">
            <a:xfrm>
              <a:off x="259703" y="880013"/>
              <a:ext cx="8640000" cy="3697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олилиния 25"/>
            <p:cNvSpPr/>
            <p:nvPr/>
          </p:nvSpPr>
          <p:spPr>
            <a:xfrm>
              <a:off x="3779912" y="3089770"/>
              <a:ext cx="361200" cy="296369"/>
            </a:xfrm>
            <a:custGeom>
              <a:avLst/>
              <a:gdLst>
                <a:gd name="connsiteX0" fmla="*/ 0 w 371475"/>
                <a:gd name="connsiteY0" fmla="*/ 171450 h 406400"/>
                <a:gd name="connsiteX1" fmla="*/ 123825 w 371475"/>
                <a:gd name="connsiteY1" fmla="*/ 0 h 406400"/>
                <a:gd name="connsiteX2" fmla="*/ 371475 w 371475"/>
                <a:gd name="connsiteY2" fmla="*/ 174625 h 406400"/>
                <a:gd name="connsiteX3" fmla="*/ 225425 w 371475"/>
                <a:gd name="connsiteY3" fmla="*/ 406400 h 406400"/>
                <a:gd name="connsiteX4" fmla="*/ 88900 w 371475"/>
                <a:gd name="connsiteY4" fmla="*/ 307975 h 406400"/>
                <a:gd name="connsiteX5" fmla="*/ 120650 w 371475"/>
                <a:gd name="connsiteY5" fmla="*/ 260350 h 406400"/>
                <a:gd name="connsiteX6" fmla="*/ 0 w 371475"/>
                <a:gd name="connsiteY6" fmla="*/ 17145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06400">
                  <a:moveTo>
                    <a:pt x="0" y="171450"/>
                  </a:moveTo>
                  <a:lnTo>
                    <a:pt x="123825" y="0"/>
                  </a:lnTo>
                  <a:lnTo>
                    <a:pt x="371475" y="174625"/>
                  </a:lnTo>
                  <a:lnTo>
                    <a:pt x="225425" y="406400"/>
                  </a:lnTo>
                  <a:lnTo>
                    <a:pt x="88900" y="307975"/>
                  </a:lnTo>
                  <a:lnTo>
                    <a:pt x="120650" y="260350"/>
                  </a:lnTo>
                  <a:lnTo>
                    <a:pt x="0" y="171450"/>
                  </a:lnTo>
                  <a:close/>
                </a:path>
              </a:pathLst>
            </a:custGeom>
            <a:pattFill prst="solidDmnd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27" name="Стрелка влево 26"/>
            <p:cNvSpPr/>
            <p:nvPr/>
          </p:nvSpPr>
          <p:spPr>
            <a:xfrm rot="18537169">
              <a:off x="304364" y="2875739"/>
              <a:ext cx="1864960" cy="427773"/>
            </a:xfrm>
            <a:prstGeom prst="leftArrow">
              <a:avLst>
                <a:gd name="adj1" fmla="val 76120"/>
                <a:gd name="adj2" fmla="val 59274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Левый берег </a:t>
              </a:r>
              <a:r>
                <a:rPr lang="en-US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  ̴</a:t>
              </a:r>
              <a:r>
                <a:rPr lang="ru-RU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r>
                <a:rPr lang="en-US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ru-RU" sz="9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км)</a:t>
              </a:r>
              <a:endParaRPr lang="ru-RU" sz="9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" name="Стрелка вправо 27"/>
            <p:cNvSpPr/>
            <p:nvPr/>
          </p:nvSpPr>
          <p:spPr>
            <a:xfrm rot="2026046">
              <a:off x="6162196" y="3526160"/>
              <a:ext cx="1927948" cy="579117"/>
            </a:xfrm>
            <a:prstGeom prst="rightArrow">
              <a:avLst>
                <a:gd name="adj1" fmla="val 74033"/>
                <a:gd name="adj2" fmla="val 71761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Бердск, Искитим, Барнаул</a:t>
              </a:r>
              <a:endParaRPr lang="ru-RU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" name="Выноска 2 28"/>
            <p:cNvSpPr/>
            <p:nvPr/>
          </p:nvSpPr>
          <p:spPr>
            <a:xfrm>
              <a:off x="1735359" y="4029912"/>
              <a:ext cx="1490722" cy="227306"/>
            </a:xfrm>
            <a:prstGeom prst="borderCallout2">
              <a:avLst>
                <a:gd name="adj1" fmla="val 18750"/>
                <a:gd name="adj2" fmla="val 104167"/>
                <a:gd name="adj3" fmla="val 18750"/>
                <a:gd name="adj4" fmla="val 113985"/>
                <a:gd name="adj5" fmla="val -345367"/>
                <a:gd name="adj6" fmla="val 174057"/>
              </a:avLst>
            </a:prstGeom>
            <a:ln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Предложение</a:t>
              </a:r>
              <a:endParaRPr lang="ru-RU" sz="1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072078">
              <a:off x="5121566" y="2541356"/>
              <a:ext cx="1208737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SemiLight" panose="020B050204020402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94441" y="2698143"/>
              <a:ext cx="685653" cy="314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Завод</a:t>
              </a:r>
              <a:endPara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 rot="2072078">
              <a:off x="1777097" y="2141449"/>
              <a:ext cx="2378971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SemiLight" panose="020B050204020402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97119" y="2406383"/>
              <a:ext cx="617322" cy="314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Парк</a:t>
              </a:r>
              <a:endPara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61530" y="1738981"/>
              <a:ext cx="1546623" cy="31465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Жилые кварталы</a:t>
              </a:r>
              <a:endPara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83434" y="977232"/>
              <a:ext cx="3772742" cy="90463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Указать </a:t>
              </a:r>
              <a:r>
                <a:rPr lang="ru-RU" sz="10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важные на </a:t>
              </a:r>
              <a:r>
                <a:rPr lang="ru-RU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В</a:t>
              </a:r>
              <a:r>
                <a:rPr lang="ru-RU" sz="10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аш взгляд объекты: направление основного трафика, ближайшие </a:t>
              </a:r>
              <a:r>
                <a:rPr lang="ru-RU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а</a:t>
              </a:r>
              <a:r>
                <a:rPr lang="ru-RU" sz="10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втомобильные ДЦ, Крупные </a:t>
              </a:r>
              <a:r>
                <a:rPr lang="ru-RU" sz="10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т</a:t>
              </a:r>
              <a:r>
                <a:rPr lang="ru-RU" sz="10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орговые центры и т.д. и т.п.</a:t>
              </a:r>
              <a:endPara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 rot="19486034">
            <a:off x="1474104" y="2000772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ПРИМЕР</a:t>
            </a:r>
            <a:endParaRPr lang="ru-RU" sz="4000" b="1" kern="0" spc="136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КАРТА РАЙОНА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35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54018" y="843558"/>
            <a:ext cx="7008117" cy="3689164"/>
            <a:chOff x="659258" y="1102311"/>
            <a:chExt cx="7410096" cy="3970674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258" y="1102311"/>
              <a:ext cx="7200900" cy="3579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1179206" y="4807972"/>
              <a:ext cx="1655824" cy="2650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Mercedes-Benz </a:t>
              </a:r>
              <a:endParaRPr lang="ru-RU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 flipV="1">
              <a:off x="2454339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2911168" y="4807973"/>
              <a:ext cx="1655762" cy="265009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0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Предложение</a:t>
              </a:r>
              <a:endPara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 flipV="1">
              <a:off x="3900966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4662349" y="4807976"/>
              <a:ext cx="1655824" cy="2650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Infiniti</a:t>
              </a:r>
              <a:endParaRPr lang="ru-RU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V="1">
              <a:off x="5195318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6413530" y="4807973"/>
              <a:ext cx="1655824" cy="2650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Toyota</a:t>
              </a:r>
              <a:endParaRPr lang="ru-RU" sz="10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 flipV="1">
              <a:off x="6565807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 rot="19486034">
            <a:off x="1553441" y="1949569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ПРИМЕР</a:t>
            </a:r>
            <a:endParaRPr lang="ru-RU" sz="4000" b="1" kern="0" spc="136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СХЕМА ГЕНЕРАЛЬНОГО ПЛАНА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9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791244"/>
            <a:ext cx="4968552" cy="374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1285"/>
              </p:ext>
            </p:extLst>
          </p:nvPr>
        </p:nvGraphicFramePr>
        <p:xfrm>
          <a:off x="251520" y="915566"/>
          <a:ext cx="2700160" cy="1784796"/>
        </p:xfrm>
        <a:graphic>
          <a:graphicData uri="http://schemas.openxmlformats.org/drawingml/2006/table">
            <a:tbl>
              <a:tblPr/>
              <a:tblGrid>
                <a:gridCol w="1440160"/>
                <a:gridCol w="1260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Showroom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Шоу-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рум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Size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*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(m x m)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W/S size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Слесарный цех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/>
                      </a:r>
                      <a:b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*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 x m)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Bodyshop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size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Кузовной цех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*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(m x m)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51920" y="498128"/>
            <a:ext cx="943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Century Gothic" panose="020B0502020202020204" pitchFamily="34" charset="0"/>
              </a:rPr>
              <a:t>Пример</a:t>
            </a:r>
            <a:endParaRPr lang="ru-RU" sz="9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486034">
            <a:off x="3937008" y="2053073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ПРИМЕР</a:t>
            </a:r>
            <a:endParaRPr lang="ru-RU" sz="4000" b="1" kern="0" spc="136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ПЛАНИРОВКА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475" y="555526"/>
            <a:ext cx="943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Пример</a:t>
            </a:r>
            <a:endParaRPr lang="ru-RU" sz="105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04" y="987574"/>
            <a:ext cx="7009200" cy="3002775"/>
          </a:xfrm>
          <a:prstGeom prst="rect">
            <a:avLst/>
          </a:prstGeom>
          <a:solidFill>
            <a:srgbClr val="CA0010">
              <a:alpha val="40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9486034">
            <a:off x="1466561" y="1909057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ПРИМЕР</a:t>
            </a:r>
            <a:endParaRPr lang="ru-RU" sz="4000" b="1" kern="0" spc="136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3-D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ВИД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81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4088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прилегающей территории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74087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1560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11560" y="603503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прилегающей территории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7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4088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участка по фасаду </a:t>
            </a:r>
            <a:r>
              <a:rPr lang="ru-RU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справа</a:t>
            </a:r>
            <a:endParaRPr lang="ru-RU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6359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186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1864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участка по фасаду слева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90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4088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</a:t>
            </a:r>
            <a:r>
              <a:rPr lang="ru-RU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салона</a:t>
            </a:r>
            <a:endParaRPr lang="ru-RU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6359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186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08720" y="5897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</a:t>
            </a:r>
            <a:r>
              <a:rPr lang="ru-RU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салона</a:t>
            </a:r>
            <a:endParaRPr lang="ru-RU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3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932455"/>
              </p:ext>
            </p:extLst>
          </p:nvPr>
        </p:nvGraphicFramePr>
        <p:xfrm>
          <a:off x="179512" y="1275606"/>
          <a:ext cx="7056000" cy="999601"/>
        </p:xfrm>
        <a:graphic>
          <a:graphicData uri="http://schemas.openxmlformats.org/drawingml/2006/table">
            <a:tbl>
              <a:tblPr/>
              <a:tblGrid>
                <a:gridCol w="1745042"/>
                <a:gridCol w="5310958"/>
              </a:tblGrid>
              <a:tr h="325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Calibri"/>
                        </a:rPr>
                        <a:t>Company/</a:t>
                      </a:r>
                      <a:r>
                        <a:rPr kumimoji="0" lang="ru-RU" sz="1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Calibri"/>
                        </a:rPr>
                        <a:t>Компания</a:t>
                      </a: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Calibri"/>
                        </a:rPr>
                        <a:t>City</a:t>
                      </a:r>
                      <a:r>
                        <a:rPr kumimoji="0" lang="ru-RU" sz="1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Calibri"/>
                        </a:rPr>
                        <a:t>/Город</a:t>
                      </a: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Calibri"/>
                        </a:rPr>
                        <a:t>Date</a:t>
                      </a:r>
                      <a:r>
                        <a:rPr kumimoji="0" lang="ru-RU" sz="1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Calibri"/>
                        </a:rPr>
                        <a:t>/Дата</a:t>
                      </a: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622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4088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сервиса</a:t>
            </a:r>
            <a:endParaRPr lang="ru-RU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6359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186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1864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сервиса</a:t>
            </a:r>
            <a:endParaRPr lang="ru-RU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91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4088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мойки для новых автомобилей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6359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186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1864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мойки для новых автомобилей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90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4088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кузовного сервиса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6359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186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1864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кузовного сервиса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45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4088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склада запасных частей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6359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186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1864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склада запасных частей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96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3594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зоны выдачи новых </a:t>
            </a:r>
            <a:r>
              <a:rPr lang="ru-RU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автомобилей</a:t>
            </a:r>
            <a:endParaRPr lang="ru-RU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6359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186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1864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зоны выдачи новых </a:t>
            </a:r>
            <a:r>
              <a:rPr lang="ru-RU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автомобилей</a:t>
            </a:r>
            <a:endParaRPr lang="ru-RU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0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744063"/>
              </p:ext>
            </p:extLst>
          </p:nvPr>
        </p:nvGraphicFramePr>
        <p:xfrm>
          <a:off x="179512" y="621329"/>
          <a:ext cx="6161871" cy="1878413"/>
        </p:xfrm>
        <a:graphic>
          <a:graphicData uri="http://schemas.openxmlformats.org/drawingml/2006/table">
            <a:tbl>
              <a:tblPr/>
              <a:tblGrid>
                <a:gridCol w="1539770"/>
                <a:gridCol w="2868921"/>
                <a:gridCol w="478137"/>
                <a:gridCol w="1275043"/>
              </a:tblGrid>
              <a:tr h="24346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Contact information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/Контактная информация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Legal Entity Name</a:t>
                      </a: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/Наименование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Address</a:t>
                      </a: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/Адрес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ИНН: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4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Кадастровый номер участка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Contacts</a:t>
                      </a: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/Контакты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Phone number/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Телефон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Address for correspondence/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Почтовый адрес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E-mail: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Website/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веб-сайт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: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5779"/>
              </p:ext>
            </p:extLst>
          </p:nvPr>
        </p:nvGraphicFramePr>
        <p:xfrm>
          <a:off x="179512" y="2641309"/>
          <a:ext cx="6163200" cy="1946665"/>
        </p:xfrm>
        <a:graphic>
          <a:graphicData uri="http://schemas.openxmlformats.org/drawingml/2006/table">
            <a:tbl>
              <a:tblPr/>
              <a:tblGrid>
                <a:gridCol w="1540101"/>
                <a:gridCol w="1277160"/>
                <a:gridCol w="1060911"/>
                <a:gridCol w="1220475"/>
                <a:gridCol w="1064553"/>
              </a:tblGrid>
              <a:tr h="19130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Project Management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/Менеджеры проекта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Position</a:t>
                      </a: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/Должность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CEO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/Гендиректор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Project Manager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/Менеджер проекта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0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Name</a:t>
                      </a: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/ФИО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Contacts</a:t>
                      </a: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/Контакты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E-mail: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E-mail: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Birthday</a:t>
                      </a: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/День Рождения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Фото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Фото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4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Education</a:t>
                      </a: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/Образование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Experience</a:t>
                      </a: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/Опыт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179512" y="51470"/>
            <a:ext cx="6203032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ОБЩАЯ ИНФОРМАЦИЯ О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241777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15843" y="137468"/>
            <a:ext cx="6203032" cy="49006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>
                <a:latin typeface="Bahnschrift SemiBold" panose="020B0502040204020203" pitchFamily="34" charset="0"/>
                <a:ea typeface="+mj-ea"/>
                <a:cs typeface="+mj-cs"/>
              </a:defRPr>
            </a:lvl1pPr>
          </a:lstStyle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4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48786"/>
              </p:ext>
            </p:extLst>
          </p:nvPr>
        </p:nvGraphicFramePr>
        <p:xfrm>
          <a:off x="251520" y="843560"/>
          <a:ext cx="7416824" cy="3240357"/>
        </p:xfrm>
        <a:graphic>
          <a:graphicData uri="http://schemas.openxmlformats.org/drawingml/2006/table">
            <a:tbl>
              <a:tblPr/>
              <a:tblGrid>
                <a:gridCol w="2119319"/>
                <a:gridCol w="1809984"/>
                <a:gridCol w="1809984"/>
                <a:gridCol w="1677537"/>
              </a:tblGrid>
              <a:tr h="24784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Shareholders /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Учредители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Name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Имя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Birthday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Дата рождения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Stake Capital amount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Сумма уставного капитала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%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Company profile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Сфера деятельности 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2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Photo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Фото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фото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фото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фото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179512" y="51470"/>
            <a:ext cx="6203032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ИНФОРМАЦИЯ ОБ УЧРЕДИТЕЛЯХ</a:t>
            </a:r>
          </a:p>
        </p:txBody>
      </p:sp>
    </p:spTree>
    <p:extLst>
      <p:ext uri="{BB962C8B-B14F-4D97-AF65-F5344CB8AC3E}">
        <p14:creationId xmlns:p14="http://schemas.microsoft.com/office/powerpoint/2010/main" val="399959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bankreferatov.ru/Images/48/C325729F00717F7B43257B0B0009CE48/%D0%A3%D1%87%D0%B5%D1%82%20%D1%82%D1%80%D1%83%D0%B4%D0%B0%20%D0%B8%20%D0%B7%D0%B0%D1%80%D0%B0%D0%B1%D0%BE%D1%82%D0%BD%D0%BE%D0%B9%20%D0%BF%D0%BB%D0%B0%D1%82%D1%8B%20%D0%BD%D0%B0%20%D0%9E%D0%9E%D0%9E%20%D0%90%D0%B2%D1%82%D0%BE%D0%BC%D0%BE%D0%B1%D0%B8%D0%BB%D0%B8%20%D0%91%D0%B0%D0%B2%D0%B0%D1%80%D0%B8%D0%B8.doc/im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1" y="1110998"/>
            <a:ext cx="611428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188" y="653956"/>
            <a:ext cx="943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Пример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486034">
            <a:off x="1488736" y="2144788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ПРИМЕР</a:t>
            </a:r>
            <a:endParaRPr lang="ru-RU" sz="4000" b="1" kern="0" spc="136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79512" y="51470"/>
            <a:ext cx="6203032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ОРГАНИЗАЦИОННАЯ СТРУКТУРА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39224" y="4054909"/>
            <a:ext cx="8437231" cy="4610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Если компания, подающая заявку на получение статуса официального дилера, является частью группы компаний или холдинга, необходимо предоставить организационную структуру холдинга на следующем слайде</a:t>
            </a:r>
          </a:p>
        </p:txBody>
      </p:sp>
    </p:spTree>
    <p:extLst>
      <p:ext uri="{BB962C8B-B14F-4D97-AF65-F5344CB8AC3E}">
        <p14:creationId xmlns:p14="http://schemas.microsoft.com/office/powerpoint/2010/main" val="397099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6" y="1253113"/>
            <a:ext cx="5920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725964"/>
            <a:ext cx="943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Пример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486034">
            <a:off x="1579396" y="1961580"/>
            <a:ext cx="4629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ПРИМЕР</a:t>
            </a:r>
            <a:endParaRPr lang="ru-RU" sz="4000" b="1" kern="0" spc="136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79512" y="51470"/>
            <a:ext cx="6203032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ОРГАНИЗАЦИОННАЯ СТРУКТУРА ХОЛДИНГА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3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11075"/>
              </p:ext>
            </p:extLst>
          </p:nvPr>
        </p:nvGraphicFramePr>
        <p:xfrm>
          <a:off x="323528" y="627534"/>
          <a:ext cx="6912769" cy="3936894"/>
        </p:xfrm>
        <a:graphic>
          <a:graphicData uri="http://schemas.openxmlformats.org/drawingml/2006/table">
            <a:tbl>
              <a:tblPr/>
              <a:tblGrid>
                <a:gridCol w="1698893"/>
                <a:gridCol w="1246547"/>
                <a:gridCol w="1327127"/>
                <a:gridCol w="1320101"/>
                <a:gridCol w="1320101"/>
              </a:tblGrid>
              <a:tr h="297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Brands in portfolio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Бренды в портфолио кандидата</a:t>
                      </a:r>
                      <a:endParaRPr kumimoji="0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57812" marR="57812" marT="21675" marB="2167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Brand Name 1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Brand Name 2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Brand Name 3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Brand Name 4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Start of Business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Начало    деятельности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Showroom and W.S</a:t>
                      </a:r>
                      <a:r>
                        <a:rPr kumimoji="0" lang="ru-RU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 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Size/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Площадь Шоу-</a:t>
                      </a:r>
                      <a:r>
                        <a:rPr kumimoji="0" lang="ru-RU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рума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сервиса</a:t>
                      </a:r>
                      <a:endParaRPr kumimoji="0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Type of Dealership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Тип дилерского центра</a:t>
                      </a:r>
                      <a:endParaRPr kumimoji="0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Mono/</a:t>
                      </a:r>
                      <a:r>
                        <a:rPr kumimoji="0" lang="en-US" altLang="ko-K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Multy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 </a:t>
                      </a:r>
                      <a:r>
                        <a:rPr kumimoji="0" lang="ru-RU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Мультибренд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Mono/</a:t>
                      </a:r>
                      <a:r>
                        <a:rPr kumimoji="0" lang="en-US" altLang="ko-K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Multy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.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Mono/</a:t>
                      </a:r>
                      <a:r>
                        <a:rPr kumimoji="0" lang="en-US" altLang="ko-K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Multy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 </a:t>
                      </a:r>
                      <a:r>
                        <a:rPr kumimoji="0" lang="ru-RU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.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Mono/</a:t>
                      </a:r>
                      <a:r>
                        <a:rPr kumimoji="0" lang="en-US" altLang="ko-K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Multy</a:t>
                      </a:r>
                      <a:endParaRPr kumimoji="0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.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6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Sales 2020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2020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, шт.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6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Sales 2021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2021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, шт.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6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Sales 2022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2022,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 шт.</a:t>
                      </a:r>
                      <a:endParaRPr kumimoji="0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Employees </a:t>
                      </a:r>
                      <a:r>
                        <a:rPr kumimoji="0" lang="en-US" altLang="ko-K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q’ty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Кол-во сотрудников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Employees  turnover ratio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Коэф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-т текучести кадров </a:t>
                      </a:r>
                      <a:r>
                        <a:rPr kumimoji="0" lang="ru-RU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(%)</a:t>
                      </a:r>
                      <a:endParaRPr kumimoji="0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Investment obligations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Наличие инвестиционных обязательств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Photo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/Фото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179512" y="51470"/>
            <a:ext cx="6203032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ДАННЫЕ ПО СУЩЕСТВУЮЩЕМУ БИЗНЕСУ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62586"/>
              </p:ext>
            </p:extLst>
          </p:nvPr>
        </p:nvGraphicFramePr>
        <p:xfrm>
          <a:off x="245731" y="987574"/>
          <a:ext cx="7134582" cy="1482398"/>
        </p:xfrm>
        <a:graphic>
          <a:graphicData uri="http://schemas.openxmlformats.org/drawingml/2006/table">
            <a:tbl>
              <a:tblPr/>
              <a:tblGrid>
                <a:gridCol w="2708498"/>
                <a:gridCol w="1519402"/>
                <a:gridCol w="1519402"/>
                <a:gridCol w="1387280"/>
              </a:tblGrid>
              <a:tr h="26431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Прогноз продаж новых автомобилей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OMODA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3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Period/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Период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Total /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Всего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JAECOO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JAECOO J7 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2023)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JAECOO J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2023)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БИЗНЕС-ПЛАН ПРОДАЖИ НОВЫХ АВТОМОБИЛЕЙ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6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596176"/>
              </p:ext>
            </p:extLst>
          </p:nvPr>
        </p:nvGraphicFramePr>
        <p:xfrm>
          <a:off x="251521" y="627534"/>
          <a:ext cx="7128000" cy="3355140"/>
        </p:xfrm>
        <a:graphic>
          <a:graphicData uri="http://schemas.openxmlformats.org/drawingml/2006/table">
            <a:tbl>
              <a:tblPr/>
              <a:tblGrid>
                <a:gridCol w="974779"/>
                <a:gridCol w="2680635"/>
                <a:gridCol w="3472586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Building construction type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Формат организации здания  (</a:t>
                      </a:r>
                      <a:r>
                        <a:rPr kumimoji="0" lang="ru-RU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нужное подчеркнуть)</a:t>
                      </a:r>
                    </a:p>
                  </a:txBody>
                  <a:tcPr marL="81602" marR="81602" marT="30597" marB="30597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1)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Greenfield/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2)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Reconstruction/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Реконструкция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3)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Rebranding/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Ребрендинг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Facility type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Тип дилерского центра 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(нужное подчеркнуть)</a:t>
                      </a:r>
                    </a:p>
                  </a:txBody>
                  <a:tcPr marL="81602" marR="81602" marT="30597" marB="30597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Mono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Моно-бренд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/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Multy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Мульти-бренд 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Facility details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Данные по помещению</a:t>
                      </a:r>
                    </a:p>
                  </a:txBody>
                  <a:tcPr marL="81602" marR="81602" marT="30597" marB="30597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Address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Адрес центра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Property status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Статус собственности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Landplot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size/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 земельного участка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Га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Showroom size/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Шоу-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рум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 Х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  m x   m)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W/S Size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Слесарный цех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/>
                      </a:r>
                      <a:b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Х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  m x   m)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Warehouse size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Склад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Х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  m x   m)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Communications availability (electricity, water, heating)/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81602" marR="81602" marT="30597" marB="30597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Terms of launching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Срок готовности к запуску центра</a:t>
                      </a:r>
                    </a:p>
                  </a:txBody>
                  <a:tcPr marL="81602" marR="81602" marT="30597" marB="30597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ММ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 ГГГГГ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011910"/>
            <a:ext cx="79928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Шоу-</a:t>
            </a:r>
            <a:r>
              <a:rPr lang="ru-RU" sz="700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рум</a:t>
            </a:r>
            <a:r>
              <a:rPr lang="ru-RU" sz="7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не </a:t>
            </a:r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менее </a:t>
            </a:r>
            <a:r>
              <a:rPr lang="ru-RU" sz="7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350</a:t>
            </a:r>
            <a:r>
              <a:rPr lang="en-US" sz="7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7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кв.м</a:t>
            </a:r>
            <a:r>
              <a:rPr lang="ru-RU" sz="7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и всю </a:t>
            </a:r>
            <a:r>
              <a:rPr lang="ru-RU" sz="7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соответствующую </a:t>
            </a:r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инфраструктуру (отдел продаж, приемку сервиса, переговорные, кабинеты персонала </a:t>
            </a:r>
            <a:r>
              <a:rPr lang="ru-RU" sz="7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и.т.д</a:t>
            </a:r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.) с возможностью расширения.</a:t>
            </a:r>
          </a:p>
          <a:p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Сервисная зона должна включать мойку, </a:t>
            </a:r>
            <a:r>
              <a:rPr lang="ru-RU" sz="7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прямую приемку, более </a:t>
            </a:r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3-х подъемников, склады (з/ч, гарантии, ГСМ и </a:t>
            </a:r>
            <a:r>
              <a:rPr lang="ru-RU" sz="7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спец.инструмента</a:t>
            </a:r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 с возможностью расширения.</a:t>
            </a:r>
          </a:p>
          <a:p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К запуску работы необходимо будет произвести заказ на оборудование, мебель и элементы внутренней и внешней визуальной идентификации, согласно минимальному </a:t>
            </a:r>
            <a:r>
              <a:rPr lang="ru-RU" sz="7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перечню, </a:t>
            </a:r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в </a:t>
            </a:r>
            <a:r>
              <a:rPr lang="ru-RU" sz="7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соответствии </a:t>
            </a:r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с требованиями бренда.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ИНФОРМАЦИЯ О ПРЕДЛОЖЕНИИ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85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903</Words>
  <Application>Microsoft Office PowerPoint</Application>
  <PresentationFormat>Экран (16:9)</PresentationFormat>
  <Paragraphs>240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Volkova Ksenia</dc:creator>
  <cp:lastModifiedBy>Baranova Yana</cp:lastModifiedBy>
  <cp:revision>76</cp:revision>
  <dcterms:created xsi:type="dcterms:W3CDTF">2022-12-08T08:06:01Z</dcterms:created>
  <dcterms:modified xsi:type="dcterms:W3CDTF">2023-04-25T16:02:27Z</dcterms:modified>
</cp:coreProperties>
</file>