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6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500"/>
    <a:srgbClr val="A6B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8" autoAdjust="0"/>
  </p:normalViewPr>
  <p:slideViewPr>
    <p:cSldViewPr>
      <p:cViewPr varScale="1">
        <p:scale>
          <a:sx n="148" d="100"/>
          <a:sy n="148" d="100"/>
        </p:scale>
        <p:origin x="5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C8AF-B565-4B32-8E44-DB9C8C75E6B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1D39-921F-4171-B065-6581A3D3E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0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6717-90FD-49B8-992C-D5CD00F7AB2B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0B18-C709-4B3A-9967-DE9DE46C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MARKETING\04 BRAND\Jaecoo\jaecoo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44" y="4802516"/>
            <a:ext cx="1368152" cy="1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:\MARKETING\04 BRAND\Jaecoo\jaecoo-logo белый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63" y="4795604"/>
            <a:ext cx="1311441" cy="1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rgbClr val="FEE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O:\MARKETING\04 BRAND\Jaecoo\JAECOO-yello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00" y="4803142"/>
            <a:ext cx="1311441" cy="1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55527"/>
            <a:ext cx="3312368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99" hangingPunct="0"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>ЗАЯВКА ОТ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Helvetica"/>
              </a:rPr>
              <a:t>КАНДИДАТА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27534"/>
            <a:ext cx="4950989" cy="3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0291"/>
              </p:ext>
            </p:extLst>
          </p:nvPr>
        </p:nvGraphicFramePr>
        <p:xfrm>
          <a:off x="251520" y="699542"/>
          <a:ext cx="6768000" cy="3396195"/>
        </p:xfrm>
        <a:graphic>
          <a:graphicData uri="http://schemas.openxmlformats.org/drawingml/2006/table">
            <a:tbl>
              <a:tblPr/>
              <a:tblGrid>
                <a:gridCol w="4060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8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923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Construction schedule/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Сроки 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Stage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Этапы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Завершение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development and approvals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Ground works/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Земельные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Basement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Фундаментные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Cage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Закрытие теплового контура здания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Interior wall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Возведение внутренних стен и перегородок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Finishing Work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Проведение внутренних отделочных работ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Technical Audit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Готовность к техническому аудиту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 of operation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операционной деятельности центра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ВВОДА ОБЪЕКТА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378051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3372" y="923516"/>
            <a:ext cx="6228000" cy="3168000"/>
            <a:chOff x="253269" y="1067649"/>
            <a:chExt cx="5912444" cy="24267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9" y="1067649"/>
              <a:ext cx="5912444" cy="242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>
              <a:off x="5404082" y="2216861"/>
              <a:ext cx="479744" cy="3822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5442080" y="1604756"/>
              <a:ext cx="313984" cy="37103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781820" y="2216861"/>
              <a:ext cx="479056" cy="3816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91045" y="1883477"/>
              <a:ext cx="1059455" cy="1855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239" y="612726"/>
            <a:ext cx="943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entury Gothic" panose="020B0502020202020204" pitchFamily="34" charset="0"/>
              </a:rPr>
              <a:t>Пример</a:t>
            </a:r>
          </a:p>
        </p:txBody>
      </p:sp>
      <p:sp>
        <p:nvSpPr>
          <p:cNvPr id="31" name="TextBox 30"/>
          <p:cNvSpPr txBox="1"/>
          <p:nvPr/>
        </p:nvSpPr>
        <p:spPr>
          <a:xfrm rot="19486034">
            <a:off x="790519" y="214478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</a:t>
            </a:r>
          </a:p>
        </p:txBody>
      </p:sp>
    </p:spTree>
    <p:extLst>
      <p:ext uri="{BB962C8B-B14F-4D97-AF65-F5344CB8AC3E}">
        <p14:creationId xmlns:p14="http://schemas.microsoft.com/office/powerpoint/2010/main" val="129767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79426" y="771550"/>
            <a:ext cx="7168400" cy="3463230"/>
            <a:chOff x="366986" y="896356"/>
            <a:chExt cx="8377386" cy="405824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6356"/>
              <a:ext cx="8364152" cy="40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6986" y="896356"/>
              <a:ext cx="2463588" cy="91967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Указать расстояния от места нахождения здания по заявке до Ближайших существующих центров </a:t>
              </a:r>
              <a:r>
                <a:rPr lang="en-US" sz="9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Chery</a:t>
              </a:r>
              <a:r>
                <a:rPr lang="en-US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-US" sz="9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Lifan</a:t>
              </a:r>
              <a:r>
                <a:rPr lang="en-US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Lada, Renault</a:t>
              </a:r>
              <a:endParaRPr lang="ru-RU" sz="9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Выноска 2 15"/>
            <p:cNvSpPr/>
            <p:nvPr/>
          </p:nvSpPr>
          <p:spPr>
            <a:xfrm>
              <a:off x="2432097" y="4407954"/>
              <a:ext cx="2061507" cy="375208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62296" y="2698089"/>
              <a:ext cx="513675" cy="297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8км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7107353">
              <a:off x="4634266" y="3118266"/>
              <a:ext cx="515061" cy="29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8км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68491" y="4371950"/>
            <a:ext cx="523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Необходимо нанести расположение других брендов </a:t>
            </a:r>
          </a:p>
        </p:txBody>
      </p:sp>
      <p:sp>
        <p:nvSpPr>
          <p:cNvPr id="23" name="TextBox 22"/>
          <p:cNvSpPr txBox="1"/>
          <p:nvPr/>
        </p:nvSpPr>
        <p:spPr>
          <a:xfrm rot="19486034">
            <a:off x="1474103" y="1856756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396185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4069" y="4053721"/>
            <a:ext cx="5214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Необходимо</a:t>
            </a:r>
            <a:r>
              <a:rPr lang="ru-RU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нанести расположение других брендов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94069" y="902828"/>
            <a:ext cx="7094118" cy="2893058"/>
            <a:chOff x="259703" y="880013"/>
            <a:chExt cx="8640000" cy="369716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59703" y="880013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олилиния 25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7" name="Стрелка влево 26"/>
            <p:cNvSpPr/>
            <p:nvPr/>
          </p:nvSpPr>
          <p:spPr>
            <a:xfrm rot="18537169">
              <a:off x="304364" y="2875739"/>
              <a:ext cx="1864960" cy="42777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Левый берег </a:t>
              </a:r>
              <a:r>
                <a:rPr lang="en-US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  ̴</a:t>
              </a:r>
              <a:r>
                <a:rPr lang="ru-RU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lang="en-US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ru-RU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км)</a:t>
              </a:r>
            </a:p>
          </p:txBody>
        </p:sp>
        <p:sp>
          <p:nvSpPr>
            <p:cNvPr id="28" name="Стрелка вправо 27"/>
            <p:cNvSpPr/>
            <p:nvPr/>
          </p:nvSpPr>
          <p:spPr>
            <a:xfrm rot="2026046">
              <a:off x="6162196" y="3526160"/>
              <a:ext cx="1927948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Бердск, Искитим, Барнаул</a:t>
              </a:r>
            </a:p>
          </p:txBody>
        </p:sp>
        <p:sp>
          <p:nvSpPr>
            <p:cNvPr id="29" name="Выноска 2 28"/>
            <p:cNvSpPr/>
            <p:nvPr/>
          </p:nvSpPr>
          <p:spPr>
            <a:xfrm>
              <a:off x="1735359" y="4029912"/>
              <a:ext cx="1490722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 rot="2072078">
              <a:off x="5121566" y="2541356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94441" y="2698143"/>
              <a:ext cx="685653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Завод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7119" y="2406383"/>
              <a:ext cx="617322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Парк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61530" y="1738981"/>
              <a:ext cx="1546623" cy="314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Жилые кварталы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83434" y="977232"/>
              <a:ext cx="3772742" cy="90463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Указать важные на Ваш взгляд объекты: направление основного трафика, ближайшие автомобильные ДЦ, Крупные </a:t>
              </a:r>
              <a:r>
                <a:rPr lang="ru-RU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</a:t>
              </a:r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орговые центры и т.д. и т.п.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 rot="19486034">
            <a:off x="1474104" y="2000772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49033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54018" y="843558"/>
            <a:ext cx="7008117" cy="3689164"/>
            <a:chOff x="659258" y="1102311"/>
            <a:chExt cx="7410096" cy="397067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258" y="1102311"/>
              <a:ext cx="7200900" cy="357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179206" y="4807972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Mercedes-Benz </a:t>
              </a:r>
              <a:endParaRPr lang="ru-RU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2454339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911168" y="4807973"/>
              <a:ext cx="1655762" cy="26500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Предложение</a:t>
              </a: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3900966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662349" y="4807976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Infiniti</a:t>
              </a:r>
              <a:endParaRPr lang="ru-RU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V="1">
              <a:off x="519531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413530" y="4807973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0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6565807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 rot="19486034">
            <a:off x="1553441" y="1949569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49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СХЕМА ГЕНЕРАЛЬНОГО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56639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91244"/>
            <a:ext cx="4968552" cy="37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1285"/>
              </p:ext>
            </p:extLst>
          </p:nvPr>
        </p:nvGraphicFramePr>
        <p:xfrm>
          <a:off x="251520" y="915566"/>
          <a:ext cx="2700160" cy="178479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Bodyshop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Кузовной цех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51920" y="498128"/>
            <a:ext cx="943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entury Gothic" panose="020B0502020202020204" pitchFamily="34" charset="0"/>
              </a:rPr>
              <a:t>Пример</a:t>
            </a:r>
          </a:p>
        </p:txBody>
      </p:sp>
      <p:sp>
        <p:nvSpPr>
          <p:cNvPr id="22" name="TextBox 21"/>
          <p:cNvSpPr txBox="1"/>
          <p:nvPr/>
        </p:nvSpPr>
        <p:spPr>
          <a:xfrm rot="19486034">
            <a:off x="3937008" y="2053073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ПЛАНИРОВКА</a:t>
            </a:r>
          </a:p>
        </p:txBody>
      </p:sp>
    </p:spTree>
    <p:extLst>
      <p:ext uri="{BB962C8B-B14F-4D97-AF65-F5344CB8AC3E}">
        <p14:creationId xmlns:p14="http://schemas.microsoft.com/office/powerpoint/2010/main" val="10297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475" y="555526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Пример</a:t>
            </a:r>
            <a:endParaRPr lang="ru-RU" sz="105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04" y="987574"/>
            <a:ext cx="7009200" cy="3002775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9486034">
            <a:off x="1466561" y="1909057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3-D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321468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прилегающей территории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74087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1560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1560" y="603503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прилегающей территории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21577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участка по фасаду справа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48969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 салона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8720" y="5897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 салона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8802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32455"/>
              </p:ext>
            </p:extLst>
          </p:nvPr>
        </p:nvGraphicFramePr>
        <p:xfrm>
          <a:off x="179512" y="1275606"/>
          <a:ext cx="7056000" cy="999601"/>
        </p:xfrm>
        <a:graphic>
          <a:graphicData uri="http://schemas.openxmlformats.org/drawingml/2006/table">
            <a:tbl>
              <a:tblPr/>
              <a:tblGrid>
                <a:gridCol w="1745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Company/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Компания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City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/Город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Date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Calibri"/>
                        </a:rPr>
                        <a:t>/Дата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E5FF63-38E1-471C-8A91-5C72D026FAF3}"/>
              </a:ext>
            </a:extLst>
          </p:cNvPr>
          <p:cNvSpPr/>
          <p:nvPr/>
        </p:nvSpPr>
        <p:spPr>
          <a:xfrm>
            <a:off x="107504" y="2499742"/>
            <a:ext cx="712800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dirty="0">
                <a:solidFill>
                  <a:srgbClr val="1A1A1A"/>
                </a:solidFill>
                <a:latin typeface="YS Text"/>
              </a:rPr>
              <a:t>Настоящим подтверждаю полноту и достоверность информации, содержащейся в настоящей заявке, и даю согласие на проведение АО «ЧЕРИ АВТОМОБИЛИ РУС» (далее – «Оператор») (Адрес местонахождения юридического лица: 125171, г. Москва, </a:t>
            </a:r>
            <a:r>
              <a:rPr lang="ru-RU" sz="1000" dirty="0" err="1">
                <a:solidFill>
                  <a:srgbClr val="1A1A1A"/>
                </a:solidFill>
                <a:latin typeface="YS Text"/>
              </a:rPr>
              <a:t>вн.тер.г</a:t>
            </a:r>
            <a:r>
              <a:rPr lang="ru-RU" sz="1000" dirty="0">
                <a:solidFill>
                  <a:srgbClr val="1A1A1A"/>
                </a:solidFill>
                <a:latin typeface="YS Text"/>
              </a:rPr>
              <a:t>. муниципальный округ </a:t>
            </a:r>
            <a:r>
              <a:rPr lang="ru-RU" sz="1000" dirty="0" err="1">
                <a:solidFill>
                  <a:srgbClr val="1A1A1A"/>
                </a:solidFill>
                <a:latin typeface="YS Text"/>
              </a:rPr>
              <a:t>Войковский</a:t>
            </a:r>
            <a:r>
              <a:rPr lang="ru-RU" sz="1000" dirty="0">
                <a:solidFill>
                  <a:srgbClr val="1A1A1A"/>
                </a:solidFill>
                <a:latin typeface="YS Text"/>
              </a:rPr>
              <a:t>, ш. Ленинградское, д. 16А, стр. 2; Фактический (почтовый) адрес: 125171, г. Москва, Ленинградское шоссе, д. 16А, стр. 2, этаж 6; ИНН/КПП 7743578549/774301001), проверки и анализа указанной информации, а также на обработку Оператором моих персональных данных (фамилия, имя, отчество; контактные (коммуникационные) данные), обрабатываемых с целью рассмотрения заявки. В случае предоставления в анкете сведений о третьих лицах, гарантирую наличие правовых оснований для их предоставления и уведомление этих третьих лиц о последующей обработке Оператором.</a:t>
            </a:r>
            <a:endParaRPr lang="ru-RU" sz="10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73062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сервиса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сервиса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177139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мойки для новых автомобилей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мойки для новых автомобилей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20759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кузовного сервиса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кузовного сервиса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59804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4088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склада запасных частей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склада запасных частей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66709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6359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зоны выдачи новых автомобилей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6359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1864" y="27733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Дополнительное фото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1864" y="61354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Фото зоны выдачи новых автомобилей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28100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44063"/>
              </p:ext>
            </p:extLst>
          </p:nvPr>
        </p:nvGraphicFramePr>
        <p:xfrm>
          <a:off x="179512" y="621329"/>
          <a:ext cx="6161871" cy="1878413"/>
        </p:xfrm>
        <a:graphic>
          <a:graphicData uri="http://schemas.openxmlformats.org/drawingml/2006/table">
            <a:tbl>
              <a:tblPr/>
              <a:tblGrid>
                <a:gridCol w="1539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8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4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Contact information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/Контактная информация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Legal Entity Name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/Наименование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Address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/Адрес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ИНН: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 number/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Телефон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 for correspondence/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Почтовый адрес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Website/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веб-сайт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5779"/>
              </p:ext>
            </p:extLst>
          </p:nvPr>
        </p:nvGraphicFramePr>
        <p:xfrm>
          <a:off x="179512" y="2641309"/>
          <a:ext cx="6163200" cy="1946665"/>
        </p:xfrm>
        <a:graphic>
          <a:graphicData uri="http://schemas.openxmlformats.org/drawingml/2006/table">
            <a:tbl>
              <a:tblPr/>
              <a:tblGrid>
                <a:gridCol w="1540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0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4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13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Management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/Менеджеры проекта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Position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/Должность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/Гендиректор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Manager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 проекта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Name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/ФИО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Birthday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/День Рождения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Education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/Образование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Experience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/Опыт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41777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5843" y="137468"/>
            <a:ext cx="6203032" cy="4900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8786"/>
              </p:ext>
            </p:extLst>
          </p:nvPr>
        </p:nvGraphicFramePr>
        <p:xfrm>
          <a:off x="251520" y="843560"/>
          <a:ext cx="7416824" cy="3240357"/>
        </p:xfrm>
        <a:graphic>
          <a:graphicData uri="http://schemas.openxmlformats.org/drawingml/2006/table">
            <a:tbl>
              <a:tblPr/>
              <a:tblGrid>
                <a:gridCol w="211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84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Shareholders /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Учредители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Name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Имя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Birthday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Дата рождения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Сумма уставного капитала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Company profile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Сфера деятельности 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Photo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ИНФОРМАЦИЯ ОБ УЧРЕДИТЕЛЯХ</a:t>
            </a:r>
          </a:p>
        </p:txBody>
      </p:sp>
    </p:spTree>
    <p:extLst>
      <p:ext uri="{BB962C8B-B14F-4D97-AF65-F5344CB8AC3E}">
        <p14:creationId xmlns:p14="http://schemas.microsoft.com/office/powerpoint/2010/main" val="399959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1" y="1110998"/>
            <a:ext cx="611428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188" y="653956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Пример</a:t>
            </a:r>
          </a:p>
        </p:txBody>
      </p:sp>
      <p:sp>
        <p:nvSpPr>
          <p:cNvPr id="9" name="TextBox 8"/>
          <p:cNvSpPr txBox="1"/>
          <p:nvPr/>
        </p:nvSpPr>
        <p:spPr>
          <a:xfrm rot="19486034">
            <a:off x="1488736" y="214478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СТРУКТУРА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39224" y="4054909"/>
            <a:ext cx="8437231" cy="46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39709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1253113"/>
            <a:ext cx="5920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725964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Пример</a:t>
            </a:r>
          </a:p>
        </p:txBody>
      </p:sp>
      <p:sp>
        <p:nvSpPr>
          <p:cNvPr id="7" name="TextBox 6"/>
          <p:cNvSpPr txBox="1"/>
          <p:nvPr/>
        </p:nvSpPr>
        <p:spPr>
          <a:xfrm rot="19486034">
            <a:off x="1579396" y="1961580"/>
            <a:ext cx="462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ПРИМЕР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СТРУКТУРА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304713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7923"/>
              </p:ext>
            </p:extLst>
          </p:nvPr>
        </p:nvGraphicFramePr>
        <p:xfrm>
          <a:off x="323528" y="627534"/>
          <a:ext cx="6912769" cy="3856986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Brands in portfolio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57812" marR="57812" marT="21675" marB="2167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1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2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3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4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Start of Business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Size/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Площадь Шоу-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рума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Type of Dealership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3,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4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4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,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q’ty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 turnover ratio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Коэф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-т текучести кадров 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(%)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Investment obligations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Photo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/Фото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79512" y="5147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ДАННЫЕ ПО СУЩЕСТВУЮЩЕМУ БИЗНЕСУ</a:t>
            </a:r>
          </a:p>
        </p:txBody>
      </p:sp>
    </p:spTree>
    <p:extLst>
      <p:ext uri="{BB962C8B-B14F-4D97-AF65-F5344CB8AC3E}">
        <p14:creationId xmlns:p14="http://schemas.microsoft.com/office/powerpoint/2010/main" val="1790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54689"/>
              </p:ext>
            </p:extLst>
          </p:nvPr>
        </p:nvGraphicFramePr>
        <p:xfrm>
          <a:off x="245731" y="987574"/>
          <a:ext cx="7134582" cy="1749311"/>
        </p:xfrm>
        <a:graphic>
          <a:graphicData uri="http://schemas.openxmlformats.org/drawingml/2006/table">
            <a:tbl>
              <a:tblPr/>
              <a:tblGrid>
                <a:gridCol w="270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9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31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Прогноз продаж новых автомобилей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OMODA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Period/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Total /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Всего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J7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J8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БИЗНЕС-ПЛАН ПРОДАЖИ НОВЫХ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13187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96176"/>
              </p:ext>
            </p:extLst>
          </p:nvPr>
        </p:nvGraphicFramePr>
        <p:xfrm>
          <a:off x="251521" y="627534"/>
          <a:ext cx="7128000" cy="3355140"/>
        </p:xfrm>
        <a:graphic>
          <a:graphicData uri="http://schemas.openxmlformats.org/drawingml/2006/table">
            <a:tbl>
              <a:tblPr/>
              <a:tblGrid>
                <a:gridCol w="97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2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Building construction type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Формат организации здания  (</a:t>
                      </a:r>
                      <a:r>
                        <a:rPr kumimoji="0" lang="ru-RU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Greenfield/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Reconstruction/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Реконструкция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Rebranding/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Ребрендинг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type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Тип дилерского центра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Mono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Моно-бренд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Multy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Мульти-бренд 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details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Данные по помещению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Адрес центра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Property status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Статус собственности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Landplot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 земельного участка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Warehouse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Склад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Communications availability (electricity, water, heating)/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Terms of launching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 готовности к запуску центра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ГГГГГ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1191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Шоу-</a:t>
            </a:r>
            <a:r>
              <a:rPr lang="ru-RU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рум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не менее </a:t>
            </a:r>
            <a:r>
              <a:rPr lang="ru-RU" sz="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350</a:t>
            </a:r>
            <a:r>
              <a:rPr lang="en-US" sz="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7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кв.м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и всю соответствующую инфраструктуру (отдел продаж, приемку сервиса, переговорные, кабинеты персонала </a:t>
            </a:r>
            <a:r>
              <a:rPr lang="ru-RU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и.т.д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.) с возможностью расширения.</a:t>
            </a:r>
          </a:p>
          <a:p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Сервисная зона должна включать мойку, прямую приемку, более 3-х подъемников, склады (з/ч, гарантии, ГСМ и </a:t>
            </a:r>
            <a:r>
              <a:rPr lang="ru-RU" sz="7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спец.инструмента</a:t>
            </a:r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с возможностью расширения.</a:t>
            </a:r>
          </a:p>
          <a:p>
            <a:r>
              <a:rPr lang="ru-RU" sz="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К запуску работы необходимо будет произвести заказ на оборудование, мебель и элементы внутренней и внешней визуальной идентификации, согласно минимальному перечню, в соответствии с требованиями бренда.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512" y="5147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ИНФОРМАЦИЯ О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805985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1055</Words>
  <Application>Microsoft Office PowerPoint</Application>
  <PresentationFormat>Экран (16:9)</PresentationFormat>
  <Paragraphs>242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Microsoft YaHei</vt:lpstr>
      <vt:lpstr>Arial</vt:lpstr>
      <vt:lpstr>Bahnschrift SemiLight</vt:lpstr>
      <vt:lpstr>Calibri</vt:lpstr>
      <vt:lpstr>Century Gothic</vt:lpstr>
      <vt:lpstr>Helvetica</vt:lpstr>
      <vt:lpstr>Modern H Medium</vt:lpstr>
      <vt:lpstr>YS Text</vt:lpstr>
      <vt:lpstr>가는각진제목체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Volkova Ksenia</dc:creator>
  <cp:lastModifiedBy>Krivchenkov Dmitry</cp:lastModifiedBy>
  <cp:revision>78</cp:revision>
  <dcterms:created xsi:type="dcterms:W3CDTF">2022-12-08T08:06:01Z</dcterms:created>
  <dcterms:modified xsi:type="dcterms:W3CDTF">2025-04-16T10:47:03Z</dcterms:modified>
</cp:coreProperties>
</file>