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2" r:id="rId2"/>
    <p:sldId id="277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63A"/>
    <a:srgbClr val="839BA5"/>
    <a:srgbClr val="A6B7BE"/>
    <a:srgbClr val="FE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94660"/>
  </p:normalViewPr>
  <p:slideViewPr>
    <p:cSldViewPr>
      <p:cViewPr varScale="1">
        <p:scale>
          <a:sx n="145" d="100"/>
          <a:sy n="145" d="100"/>
        </p:scale>
        <p:origin x="1500" y="102"/>
      </p:cViewPr>
      <p:guideLst>
        <p:guide orient="horz" pos="16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3C8AF-B565-4B32-8E44-DB9C8C75E6B1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1D39-921F-4171-B065-6581A3D3E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0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06717-90FD-49B8-992C-D5CD00F7AB2B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0B18-C709-4B3A-9967-DE9DE46C6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4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10B18-C709-4B3A-9967-DE9DE46C63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1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Noto Sans Black" panose="020B0A02040504020204" pitchFamily="34" charset="0"/>
                <a:ea typeface="Noto Sans Black" panose="020B0A02040504020204" pitchFamily="34" charset="0"/>
                <a:cs typeface="Noto Sans Black" panose="020B0A0204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955459" y="173021"/>
            <a:ext cx="17830" cy="118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33012"/>
            <a:ext cx="936103" cy="1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15" y="168294"/>
            <a:ext cx="936103" cy="1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955459" y="173021"/>
            <a:ext cx="17830" cy="118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33012"/>
            <a:ext cx="936103" cy="1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15" y="168294"/>
            <a:ext cx="936103" cy="1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955459" y="173021"/>
            <a:ext cx="17830" cy="118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33012"/>
            <a:ext cx="936103" cy="1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15" y="168294"/>
            <a:ext cx="936103" cy="1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955459" y="173021"/>
            <a:ext cx="17830" cy="118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33012"/>
            <a:ext cx="936103" cy="1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15" y="168294"/>
            <a:ext cx="936103" cy="1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955459" y="173021"/>
            <a:ext cx="17830" cy="118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33012"/>
            <a:ext cx="936103" cy="1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15" y="168294"/>
            <a:ext cx="936103" cy="1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MARKETING\04 BRAND\Jaecoo\jaecoo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44" y="4802516"/>
            <a:ext cx="1368152" cy="1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9"/>
          <p:cNvSpPr/>
          <p:nvPr userDrawn="1"/>
        </p:nvSpPr>
        <p:spPr>
          <a:xfrm flipV="1">
            <a:off x="5652120" y="4614262"/>
            <a:ext cx="3240360" cy="45719"/>
          </a:xfrm>
          <a:custGeom>
            <a:avLst/>
            <a:gdLst/>
            <a:ahLst/>
            <a:cxnLst/>
            <a:rect l="l" t="t" r="r" b="b"/>
            <a:pathLst>
              <a:path w="10967085">
                <a:moveTo>
                  <a:pt x="0" y="0"/>
                </a:moveTo>
                <a:lnTo>
                  <a:pt x="10966627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955459" y="173021"/>
            <a:ext cx="17830" cy="118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33012"/>
            <a:ext cx="936103" cy="1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15" y="168294"/>
            <a:ext cx="936103" cy="1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7955459" y="173021"/>
            <a:ext cx="17830" cy="118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33012"/>
            <a:ext cx="936103" cy="1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15" y="168294"/>
            <a:ext cx="936103" cy="1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9"/>
          <p:cNvSpPr/>
          <p:nvPr userDrawn="1"/>
        </p:nvSpPr>
        <p:spPr>
          <a:xfrm flipV="1">
            <a:off x="5652120" y="4614262"/>
            <a:ext cx="3240360" cy="45719"/>
          </a:xfrm>
          <a:custGeom>
            <a:avLst/>
            <a:gdLst/>
            <a:ahLst/>
            <a:cxnLst/>
            <a:rect l="l" t="t" r="r" b="b"/>
            <a:pathLst>
              <a:path w="10967085">
                <a:moveTo>
                  <a:pt x="0" y="0"/>
                </a:moveTo>
                <a:lnTo>
                  <a:pt x="10966627" y="0"/>
                </a:lnTo>
              </a:path>
            </a:pathLst>
          </a:custGeom>
          <a:ln w="12700">
            <a:solidFill>
              <a:srgbClr val="FEE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O:\MARKETING\04 BRAND\Jaecoo\JAECOO-yello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00" y="4803142"/>
            <a:ext cx="1311441" cy="1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7955459" y="173021"/>
            <a:ext cx="17830" cy="118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33012"/>
            <a:ext cx="936103" cy="1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15" y="168294"/>
            <a:ext cx="936103" cy="1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955459" y="173021"/>
            <a:ext cx="17830" cy="118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33012"/>
            <a:ext cx="936103" cy="1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15" y="168294"/>
            <a:ext cx="936103" cy="1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Noto Sans Black" panose="020B0A02040504020204" pitchFamily="34" charset="0"/>
          <a:ea typeface="Noto Sans Black" panose="020B0A02040504020204" pitchFamily="34" charset="0"/>
          <a:cs typeface="Noto Sans Black" panose="020B0A0204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r="29468"/>
          <a:stretch/>
        </p:blipFill>
        <p:spPr bwMode="auto">
          <a:xfrm>
            <a:off x="-871869" y="715404"/>
            <a:ext cx="5875918" cy="4721770"/>
          </a:xfrm>
          <a:prstGeom prst="hexagon">
            <a:avLst>
              <a:gd name="adj" fmla="val 28421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6">
            <a:extLst>
              <a:ext uri="{FF2B5EF4-FFF2-40B4-BE49-F238E27FC236}">
                <a16:creationId xmlns:a16="http://schemas.microsoft.com/office/drawing/2014/main" xmlns="" id="{718590FF-6E18-0745-8496-CD2312339959}"/>
              </a:ext>
            </a:extLst>
          </p:cNvPr>
          <p:cNvSpPr/>
          <p:nvPr/>
        </p:nvSpPr>
        <p:spPr>
          <a:xfrm>
            <a:off x="-1521121" y="483518"/>
            <a:ext cx="6108868" cy="5266267"/>
          </a:xfrm>
          <a:prstGeom prst="hexagon">
            <a:avLst>
              <a:gd name="adj" fmla="val 28525"/>
              <a:gd name="vf" fmla="val 115470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51470"/>
            <a:ext cx="2232248" cy="432048"/>
          </a:xfrm>
          <a:prstGeom prst="rect">
            <a:avLst/>
          </a:prstGeom>
          <a:solidFill>
            <a:srgbClr val="A6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6" r="79377"/>
          <a:stretch/>
        </p:blipFill>
        <p:spPr bwMode="auto">
          <a:xfrm>
            <a:off x="5436096" y="4206312"/>
            <a:ext cx="801893" cy="59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01"/>
          <a:stretch/>
        </p:blipFill>
        <p:spPr bwMode="auto">
          <a:xfrm>
            <a:off x="6588224" y="4206312"/>
            <a:ext cx="614062" cy="43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02465" y="4206312"/>
            <a:ext cx="45719" cy="432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4048" y="305071"/>
            <a:ext cx="3312368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99" hangingPunct="0">
              <a:spcBef>
                <a:spcPts val="0"/>
              </a:spcBef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  <a:sym typeface="Helvetica"/>
              </a:rPr>
              <a:t>ЗАЯВКА ОТ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  <a:sym typeface="Helvetica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  <a:sym typeface="Helvetica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  <a:sym typeface="Helvetica"/>
              </a:rPr>
              <a:t>КАНДИДАТА</a:t>
            </a:r>
          </a:p>
        </p:txBody>
      </p:sp>
    </p:spTree>
    <p:extLst>
      <p:ext uri="{BB962C8B-B14F-4D97-AF65-F5344CB8AC3E}">
        <p14:creationId xmlns:p14="http://schemas.microsoft.com/office/powerpoint/2010/main" val="409473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9250"/>
              </p:ext>
            </p:extLst>
          </p:nvPr>
        </p:nvGraphicFramePr>
        <p:xfrm>
          <a:off x="323528" y="1059582"/>
          <a:ext cx="6768000" cy="3396195"/>
        </p:xfrm>
        <a:graphic>
          <a:graphicData uri="http://schemas.openxmlformats.org/drawingml/2006/table">
            <a:tbl>
              <a:tblPr/>
              <a:tblGrid>
                <a:gridCol w="4060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8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8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923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Construction schedule/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Сроки и этапы строительства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9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Stage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Этапы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Начало этапа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Завершение этапа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Project development and approvals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ММ/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ММ / ГГГГ</a:t>
                      </a: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Ground works/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Земельные работы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Basement construction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Фундаментные работы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Cage construction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Закрытие теплового контура здания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Interior wall construction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Возведение внутренних стен и перегородок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Finishing Work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Проведение внутренних отделочных работ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Technical Audit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Готовность к техническому аудиту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Start of operation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Начало операционной деятельности центра</a:t>
                      </a:r>
                    </a:p>
                  </a:txBody>
                  <a:tcPr marL="90467" marR="90467" marT="33925" marB="3392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0467" marR="90467" marT="33925" marB="339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251520" y="4115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СРОКИ ВВОДА ОБЪЕКТА В ЭКСПЛУАТАЦИЮ</a:t>
            </a:r>
          </a:p>
        </p:txBody>
      </p:sp>
    </p:spTree>
    <p:extLst>
      <p:ext uri="{BB962C8B-B14F-4D97-AF65-F5344CB8AC3E}">
        <p14:creationId xmlns:p14="http://schemas.microsoft.com/office/powerpoint/2010/main" val="46635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57388" y="1283556"/>
            <a:ext cx="6228000" cy="3168000"/>
            <a:chOff x="253269" y="1067649"/>
            <a:chExt cx="5912444" cy="242676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69" y="1067649"/>
              <a:ext cx="5912444" cy="2426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4" name="Прямая со стрелкой 3"/>
            <p:cNvCxnSpPr/>
            <p:nvPr/>
          </p:nvCxnSpPr>
          <p:spPr>
            <a:xfrm>
              <a:off x="5404082" y="2216861"/>
              <a:ext cx="479744" cy="38223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 flipV="1">
              <a:off x="5442080" y="1604756"/>
              <a:ext cx="313984" cy="37103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4781820" y="2216861"/>
              <a:ext cx="479056" cy="3816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091045" y="1883477"/>
              <a:ext cx="1070118" cy="1886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ПРЕДЛОЖЕНИЕ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255" y="972766"/>
            <a:ext cx="943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9" name="TextBox 8"/>
          <p:cNvSpPr txBox="1"/>
          <p:nvPr/>
        </p:nvSpPr>
        <p:spPr>
          <a:xfrm rot="19486034">
            <a:off x="934535" y="2504828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23528" y="4115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КАРТА</a:t>
            </a:r>
          </a:p>
        </p:txBody>
      </p:sp>
    </p:spTree>
    <p:extLst>
      <p:ext uri="{BB962C8B-B14F-4D97-AF65-F5344CB8AC3E}">
        <p14:creationId xmlns:p14="http://schemas.microsoft.com/office/powerpoint/2010/main" val="302000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7936" y="1059582"/>
            <a:ext cx="7168400" cy="3463230"/>
            <a:chOff x="366986" y="896356"/>
            <a:chExt cx="8377386" cy="405824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20" y="896356"/>
              <a:ext cx="8364152" cy="4058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6986" y="896356"/>
              <a:ext cx="2463588" cy="757376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Указать расстояния от места нахождения здания по заявке до Ближайших существующих центров </a:t>
              </a:r>
              <a:r>
                <a:rPr lang="en-US" sz="900" dirty="0" err="1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Chery</a:t>
              </a:r>
              <a:r>
                <a:rPr lang="en-US" sz="9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, </a:t>
              </a:r>
              <a:r>
                <a:rPr lang="en-US" sz="900" dirty="0" err="1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Lifan</a:t>
              </a:r>
              <a:r>
                <a:rPr lang="en-US" sz="9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, Lada, Renault</a:t>
              </a:r>
              <a:endParaRPr lang="ru-RU" sz="9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endParaRPr>
            </a:p>
          </p:txBody>
        </p:sp>
        <p:sp>
          <p:nvSpPr>
            <p:cNvPr id="5" name="Выноска 2 4"/>
            <p:cNvSpPr/>
            <p:nvPr/>
          </p:nvSpPr>
          <p:spPr>
            <a:xfrm>
              <a:off x="2432097" y="4407954"/>
              <a:ext cx="2061507" cy="375208"/>
            </a:xfrm>
            <a:prstGeom prst="borderCallout2">
              <a:avLst>
                <a:gd name="adj1" fmla="val 21235"/>
                <a:gd name="adj2" fmla="val 100317"/>
                <a:gd name="adj3" fmla="val -78483"/>
                <a:gd name="adj4" fmla="val 131396"/>
                <a:gd name="adj5" fmla="val -330711"/>
                <a:gd name="adj6" fmla="val 133042"/>
              </a:avLst>
            </a:prstGeom>
            <a:solidFill>
              <a:schemeClr val="bg1">
                <a:alpha val="40000"/>
              </a:schemeClr>
            </a:solidFill>
            <a:ln w="2222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Предложение</a:t>
              </a: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4505605" y="3003798"/>
              <a:ext cx="6345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562296" y="2698089"/>
              <a:ext cx="489320" cy="297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8км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V="1">
              <a:off x="5004049" y="3003798"/>
              <a:ext cx="136099" cy="37804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7107353">
              <a:off x="4646477" y="3118266"/>
              <a:ext cx="490641" cy="29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8км</a:t>
              </a: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V="1">
              <a:off x="5224498" y="1815666"/>
              <a:ext cx="283607" cy="117981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17001" y="4659982"/>
            <a:ext cx="5239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Необходимо нанести расположение других брендов </a:t>
            </a:r>
          </a:p>
        </p:txBody>
      </p:sp>
      <p:sp>
        <p:nvSpPr>
          <p:cNvPr id="12" name="TextBox 11"/>
          <p:cNvSpPr txBox="1"/>
          <p:nvPr/>
        </p:nvSpPr>
        <p:spPr>
          <a:xfrm rot="19486034">
            <a:off x="1522613" y="2144788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28022" y="339502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КАРТА ГОРОДА</a:t>
            </a:r>
          </a:p>
        </p:txBody>
      </p:sp>
    </p:spTree>
    <p:extLst>
      <p:ext uri="{BB962C8B-B14F-4D97-AF65-F5344CB8AC3E}">
        <p14:creationId xmlns:p14="http://schemas.microsoft.com/office/powerpoint/2010/main" val="394646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077" y="4485769"/>
            <a:ext cx="5214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Необходимо</a:t>
            </a:r>
            <a:r>
              <a:rPr lang="ru-RU" sz="10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 нанести расположение других брендов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66077" y="1334876"/>
            <a:ext cx="7094118" cy="2893058"/>
            <a:chOff x="259703" y="880013"/>
            <a:chExt cx="8640000" cy="369716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9" t="10460" r="333" b="5002"/>
            <a:stretch/>
          </p:blipFill>
          <p:spPr bwMode="auto">
            <a:xfrm>
              <a:off x="259703" y="880013"/>
              <a:ext cx="8640000" cy="3697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олилиния 4"/>
            <p:cNvSpPr/>
            <p:nvPr/>
          </p:nvSpPr>
          <p:spPr>
            <a:xfrm>
              <a:off x="3779912" y="3089770"/>
              <a:ext cx="361200" cy="29636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endParaRPr>
            </a:p>
          </p:txBody>
        </p:sp>
        <p:sp>
          <p:nvSpPr>
            <p:cNvPr id="6" name="Стрелка влево 5"/>
            <p:cNvSpPr/>
            <p:nvPr/>
          </p:nvSpPr>
          <p:spPr>
            <a:xfrm rot="18537169">
              <a:off x="304364" y="2875739"/>
              <a:ext cx="1864960" cy="42777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Левый берег </a:t>
              </a:r>
              <a:r>
                <a:rPr lang="en-US" sz="9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(  ̴</a:t>
              </a:r>
              <a:r>
                <a:rPr lang="ru-RU" sz="9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3</a:t>
              </a:r>
              <a:r>
                <a:rPr lang="en-US" sz="9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 </a:t>
              </a:r>
              <a:r>
                <a:rPr lang="ru-RU" sz="9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км)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2026046">
              <a:off x="6162196" y="3526160"/>
              <a:ext cx="1927948" cy="579117"/>
            </a:xfrm>
            <a:prstGeom prst="rightArrow">
              <a:avLst>
                <a:gd name="adj1" fmla="val 74033"/>
                <a:gd name="adj2" fmla="val 7176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Бердск, Искитим, Барнаул</a:t>
              </a:r>
            </a:p>
          </p:txBody>
        </p:sp>
        <p:sp>
          <p:nvSpPr>
            <p:cNvPr id="8" name="Выноска 2 7"/>
            <p:cNvSpPr/>
            <p:nvPr/>
          </p:nvSpPr>
          <p:spPr>
            <a:xfrm>
              <a:off x="1735359" y="4029912"/>
              <a:ext cx="1490722" cy="227306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345367"/>
                <a:gd name="adj6" fmla="val 174057"/>
              </a:avLst>
            </a:prstGeom>
            <a:ln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Предложение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 rot="2072078">
              <a:off x="5121566" y="2541356"/>
              <a:ext cx="1208737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4441" y="2698143"/>
              <a:ext cx="685653" cy="314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Завод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 rot="2072078">
              <a:off x="1777097" y="2141449"/>
              <a:ext cx="2378971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7119" y="2406383"/>
              <a:ext cx="588036" cy="314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Парк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61530" y="1738981"/>
              <a:ext cx="1468531" cy="31465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Жилые кварталы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83434" y="977232"/>
              <a:ext cx="3772742" cy="90463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Указать важные на Ваш взгляд объекты: направление основного трафика, ближайшие автомобильные ДЦ, Крупные </a:t>
              </a:r>
              <a:r>
                <a:rPr lang="ru-RU" sz="1000" b="1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т</a:t>
              </a:r>
              <a:r>
                <a:rPr lang="ru-RU" sz="10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орговые центры и т.д. и т.п.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 rot="19486034">
            <a:off x="1546112" y="2432820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51520" y="483518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КАРТА РАЙОНА</a:t>
            </a:r>
          </a:p>
        </p:txBody>
      </p:sp>
    </p:spTree>
    <p:extLst>
      <p:ext uri="{BB962C8B-B14F-4D97-AF65-F5344CB8AC3E}">
        <p14:creationId xmlns:p14="http://schemas.microsoft.com/office/powerpoint/2010/main" val="105947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72195" y="1186842"/>
            <a:ext cx="7008117" cy="3689164"/>
            <a:chOff x="659258" y="1102311"/>
            <a:chExt cx="7410096" cy="397067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258" y="1102311"/>
              <a:ext cx="7200900" cy="3579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179206" y="4807972"/>
              <a:ext cx="1655824" cy="2650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bg1"/>
                  </a:solidFill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Mercedes-Benz </a:t>
              </a:r>
              <a:endParaRPr lang="ru-RU" sz="1000" dirty="0">
                <a:solidFill>
                  <a:schemeClr val="bg1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2454339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911168" y="4807973"/>
              <a:ext cx="1655762" cy="265009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000" dirty="0"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Предложение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3900966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662349" y="4807976"/>
              <a:ext cx="1655824" cy="2650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bg1"/>
                  </a:solidFill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Infiniti</a:t>
              </a:r>
              <a:endParaRPr lang="ru-RU" sz="1000" dirty="0">
                <a:solidFill>
                  <a:schemeClr val="bg1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519531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413530" y="4807973"/>
              <a:ext cx="1655824" cy="2650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bg1"/>
                  </a:solidFill>
                  <a:latin typeface="Noto Sans Light" panose="020B0402040504020204" pitchFamily="34" charset="0"/>
                  <a:ea typeface="Noto Sans Light" panose="020B0402040504020204" pitchFamily="34" charset="0"/>
                  <a:cs typeface="Noto Sans Light" panose="020B0402040504020204" pitchFamily="34" charset="0"/>
                </a:rPr>
                <a:t>Toyota</a:t>
              </a:r>
              <a:endParaRPr lang="ru-RU" sz="1000" dirty="0">
                <a:solidFill>
                  <a:schemeClr val="bg1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6565807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rot="19486034">
            <a:off x="1571618" y="2292853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97689" y="394754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СХЕМА ГЕНЕРАЛЬНОГО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92932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51284"/>
            <a:ext cx="4968552" cy="374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7718"/>
              </p:ext>
            </p:extLst>
          </p:nvPr>
        </p:nvGraphicFramePr>
        <p:xfrm>
          <a:off x="323528" y="1275606"/>
          <a:ext cx="2844000" cy="1647636"/>
        </p:xfrm>
        <a:graphic>
          <a:graphicData uri="http://schemas.openxmlformats.org/drawingml/2006/table">
            <a:tbl>
              <a:tblPr/>
              <a:tblGrid>
                <a:gridCol w="1516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7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Showroom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Шоу-</a:t>
                      </a:r>
                      <a:r>
                        <a:rPr kumimoji="0" 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рум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Size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(m x m)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W/S size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Слесарный цех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 x m)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Bodyshop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size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Кузовной цех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(m x m)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6116" marR="86116" marT="32290" marB="32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23928" y="858168"/>
            <a:ext cx="943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5" name="TextBox 4"/>
          <p:cNvSpPr txBox="1"/>
          <p:nvPr/>
        </p:nvSpPr>
        <p:spPr>
          <a:xfrm rot="19486034">
            <a:off x="4009016" y="2413113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51520" y="4115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ПЛАНИРОВКА</a:t>
            </a:r>
          </a:p>
        </p:txBody>
      </p:sp>
    </p:spTree>
    <p:extLst>
      <p:ext uri="{BB962C8B-B14F-4D97-AF65-F5344CB8AC3E}">
        <p14:creationId xmlns:p14="http://schemas.microsoft.com/office/powerpoint/2010/main" val="193405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91" y="935273"/>
            <a:ext cx="94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  <a:endParaRPr lang="ru-RU" sz="1050" b="1" dirty="0">
              <a:latin typeface="Noto Sans Light" panose="020B0402040504020204" pitchFamily="34" charset="0"/>
              <a:ea typeface="Noto Sans Light" panose="020B0402040504020204" pitchFamily="34" charset="0"/>
              <a:cs typeface="Noto Sans Light" panose="020B0402040504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120" y="1367321"/>
            <a:ext cx="7009200" cy="3002775"/>
          </a:xfrm>
          <a:prstGeom prst="rect">
            <a:avLst/>
          </a:prstGeom>
          <a:solidFill>
            <a:srgbClr val="CA0010">
              <a:alpha val="40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9486034">
            <a:off x="1610577" y="2288804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23528" y="431217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3-D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val="359922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548409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прилегающей территории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558408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95881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5881" y="1050143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прилегающей территории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63833" y="4981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3414870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86400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участка по фасаду справа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8590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417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176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участка по фасаду слева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01824" y="4981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324427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86400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 салона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8590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417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264" y="105979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 салона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01824" y="4981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181972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711902"/>
              </p:ext>
            </p:extLst>
          </p:nvPr>
        </p:nvGraphicFramePr>
        <p:xfrm>
          <a:off x="395536" y="1428133"/>
          <a:ext cx="7056000" cy="999601"/>
        </p:xfrm>
        <a:graphic>
          <a:graphicData uri="http://schemas.openxmlformats.org/drawingml/2006/table">
            <a:tbl>
              <a:tblPr/>
              <a:tblGrid>
                <a:gridCol w="1745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0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5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  <a:sym typeface="Calibri"/>
                        </a:rPr>
                        <a:t>Company/</a:t>
                      </a:r>
                      <a:r>
                        <a:rPr kumimoji="0" lang="ru-RU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  <a:sym typeface="Calibri"/>
                        </a:rPr>
                        <a:t>Компания</a:t>
                      </a: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  <a:sym typeface="Calibri"/>
                        </a:rPr>
                        <a:t>City</a:t>
                      </a:r>
                      <a:r>
                        <a:rPr kumimoji="0" lang="ru-RU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  <a:sym typeface="Calibri"/>
                        </a:rPr>
                        <a:t>/Город</a:t>
                      </a: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  <a:sym typeface="Calibri"/>
                        </a:rPr>
                        <a:t>Date</a:t>
                      </a:r>
                      <a:r>
                        <a:rPr kumimoji="0" lang="ru-RU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  <a:sym typeface="Calibri"/>
                        </a:rPr>
                        <a:t>/Дата</a:t>
                      </a: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74666" marR="74666" marT="27994" marB="27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999C3E5-981A-4BB4-B371-24C16089DF93}"/>
              </a:ext>
            </a:extLst>
          </p:cNvPr>
          <p:cNvSpPr/>
          <p:nvPr/>
        </p:nvSpPr>
        <p:spPr>
          <a:xfrm>
            <a:off x="323528" y="2571750"/>
            <a:ext cx="7128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1A1A1A"/>
                </a:solidFill>
                <a:latin typeface="YS Text"/>
              </a:rPr>
              <a:t>Настоящим подтверждаю полноту и достоверность информации, содержащейся в настоящей заявке, и даю согласие на проведение АО «ЧЕРИ АВТОМОБИЛИ РУС» (далее – «Оператор») (Адрес местонахождения юридического лица: 125171, г. Москва, </a:t>
            </a:r>
            <a:r>
              <a:rPr lang="ru-RU" sz="1000" dirty="0" err="1">
                <a:solidFill>
                  <a:srgbClr val="1A1A1A"/>
                </a:solidFill>
                <a:latin typeface="YS Text"/>
              </a:rPr>
              <a:t>вн.тер.г</a:t>
            </a:r>
            <a:r>
              <a:rPr lang="ru-RU" sz="1000" dirty="0">
                <a:solidFill>
                  <a:srgbClr val="1A1A1A"/>
                </a:solidFill>
                <a:latin typeface="YS Text"/>
              </a:rPr>
              <a:t>. муниципальный округ </a:t>
            </a:r>
            <a:r>
              <a:rPr lang="ru-RU" sz="1000" dirty="0" err="1">
                <a:solidFill>
                  <a:srgbClr val="1A1A1A"/>
                </a:solidFill>
                <a:latin typeface="YS Text"/>
              </a:rPr>
              <a:t>Войковский</a:t>
            </a:r>
            <a:r>
              <a:rPr lang="ru-RU" sz="1000" dirty="0">
                <a:solidFill>
                  <a:srgbClr val="1A1A1A"/>
                </a:solidFill>
                <a:latin typeface="YS Text"/>
              </a:rPr>
              <a:t>, ш. Ленинградское, д. 16А, стр. 2; Фактический (почтовый) адрес: 125171, г. Москва, Ленинградское шоссе, д. 16А, стр. 2, этаж 6; ИНН/КПП 7743578549/774301001), проверки и анализа указанной информации, а также на обработку Оператором моих персональных данных (фамилия, имя, отчество; контактные (коммуникационные) данные), обрабатываемых с целью рассмотрения заявки. В случае предоставления в анкете сведений о третьих лицах, гарантирую наличие правовых оснований для их предоставления и уведомление этих третьих лиц о последующей обработке Оператором.</a:t>
            </a:r>
            <a:endParaRPr lang="ru-RU" sz="1000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437166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86400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сервиса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8590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417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176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сервиса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01824" y="4981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302219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86400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мойки для новых автомобилей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8590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417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176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мойки для новых автомобилей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01824" y="4981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1892098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86400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кузовного сервиса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8590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417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176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кузовного сервиса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01824" y="4981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3824163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86400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склада запасных частей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8590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4176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176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склада запасных частей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01824" y="4981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1498969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486400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зоны выдачи новых автомобилей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86400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4670" y="3220030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Дополнительное фото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670" y="1060184"/>
            <a:ext cx="3118048" cy="16559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Фото зоны выдачи новых автомобилей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02318" y="4981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346661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95158"/>
              </p:ext>
            </p:extLst>
          </p:nvPr>
        </p:nvGraphicFramePr>
        <p:xfrm>
          <a:off x="313184" y="981369"/>
          <a:ext cx="6161871" cy="1878413"/>
        </p:xfrm>
        <a:graphic>
          <a:graphicData uri="http://schemas.openxmlformats.org/drawingml/2006/table">
            <a:tbl>
              <a:tblPr/>
              <a:tblGrid>
                <a:gridCol w="1539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89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5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346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Contact information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/Контактная информация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Legal Entity Name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/Наименование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Address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/Адрес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ИНН: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Кадастровый номер участка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Contacts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/Контакты</a:t>
                      </a: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Phone number/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Телефон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Address for correspondence/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Почтовый адрес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Website/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веб-сайт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: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3251" marR="83251" marT="31220" marB="312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62512"/>
              </p:ext>
            </p:extLst>
          </p:nvPr>
        </p:nvGraphicFramePr>
        <p:xfrm>
          <a:off x="313184" y="3001349"/>
          <a:ext cx="6163200" cy="1946665"/>
        </p:xfrm>
        <a:graphic>
          <a:graphicData uri="http://schemas.openxmlformats.org/drawingml/2006/table">
            <a:tbl>
              <a:tblPr/>
              <a:tblGrid>
                <a:gridCol w="1540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7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09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0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45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130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Project Management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/Менеджеры проекта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Position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/Должность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CEO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/Гендиректор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Project Manager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/Менеджер проекта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0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Name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/ФИО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Contacts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/Контакты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E-mail: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E-mail: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Birthday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/День Рождения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Фото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Education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/Образование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0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Experience</a:t>
                      </a: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/Опыт</a:t>
                      </a: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3065" marR="73065" marT="27398" marB="27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313184" y="41151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ОБЩАЯ ИНФОРМАЦИЯ 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42917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15843" y="641525"/>
            <a:ext cx="6203032" cy="49006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3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75259"/>
              </p:ext>
            </p:extLst>
          </p:nvPr>
        </p:nvGraphicFramePr>
        <p:xfrm>
          <a:off x="251520" y="1347617"/>
          <a:ext cx="7416824" cy="3240357"/>
        </p:xfrm>
        <a:graphic>
          <a:graphicData uri="http://schemas.openxmlformats.org/drawingml/2006/table">
            <a:tbl>
              <a:tblPr/>
              <a:tblGrid>
                <a:gridCol w="2119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7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784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Shareholders /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Учредители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Name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Имя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Birthday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Дата рождения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Сумма уставного капитала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%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Company profile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Сфера деятельности 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12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Photo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Фото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Light" panose="020B0402040504020204" pitchFamily="34" charset="0"/>
                        <a:ea typeface="Noto Sans Light" panose="020B0402040504020204" pitchFamily="34" charset="0"/>
                        <a:cs typeface="Noto Sans Light" panose="020B0402040504020204" pitchFamily="34" charset="0"/>
                      </a:endParaRP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oto Sans Light" panose="020B0402040504020204" pitchFamily="34" charset="0"/>
                          <a:ea typeface="Noto Sans Light" panose="020B0402040504020204" pitchFamily="34" charset="0"/>
                          <a:cs typeface="Noto Sans Light" panose="020B0402040504020204" pitchFamily="34" charset="0"/>
                        </a:rPr>
                        <a:t>фото</a:t>
                      </a:r>
                    </a:p>
                  </a:txBody>
                  <a:tcPr marL="55301" marR="55301" marT="20733" marB="20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385192" y="417181"/>
            <a:ext cx="6203032" cy="49006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r>
              <a:rPr lang="ru-RU" dirty="0"/>
              <a:t>ИНФОРМАЦИЯ ОБ УЧРЕДИТЕЛЯХ</a:t>
            </a:r>
          </a:p>
        </p:txBody>
      </p:sp>
    </p:spTree>
    <p:extLst>
      <p:ext uri="{BB962C8B-B14F-4D97-AF65-F5344CB8AC3E}">
        <p14:creationId xmlns:p14="http://schemas.microsoft.com/office/powerpoint/2010/main" val="355006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58" y="1471038"/>
            <a:ext cx="611428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205" y="1013996"/>
            <a:ext cx="94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4" name="TextBox 3"/>
          <p:cNvSpPr txBox="1"/>
          <p:nvPr/>
        </p:nvSpPr>
        <p:spPr>
          <a:xfrm rot="19486034">
            <a:off x="1632753" y="2504828"/>
            <a:ext cx="499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23529" y="411510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ОРГАНИЗАЦИОННАЯ СТРУКТУРА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83241" y="4414949"/>
            <a:ext cx="8437231" cy="4610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холдинга на следующем слайде</a:t>
            </a:r>
          </a:p>
        </p:txBody>
      </p:sp>
    </p:spTree>
    <p:extLst>
      <p:ext uri="{BB962C8B-B14F-4D97-AF65-F5344CB8AC3E}">
        <p14:creationId xmlns:p14="http://schemas.microsoft.com/office/powerpoint/2010/main" val="2024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2" y="1685161"/>
            <a:ext cx="5920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158012"/>
            <a:ext cx="943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4" name="TextBox 3"/>
          <p:cNvSpPr txBox="1"/>
          <p:nvPr/>
        </p:nvSpPr>
        <p:spPr>
          <a:xfrm rot="19486034">
            <a:off x="1723412" y="2393628"/>
            <a:ext cx="4629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spc="1360" dirty="0">
                <a:solidFill>
                  <a:srgbClr val="FF0000"/>
                </a:solidFill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ПРИМЕР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23528" y="483518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ОРГАНИЗАЦИОННАЯ СТРУКТУРА ХОЛДИНГА</a:t>
            </a:r>
          </a:p>
        </p:txBody>
      </p:sp>
    </p:spTree>
    <p:extLst>
      <p:ext uri="{BB962C8B-B14F-4D97-AF65-F5344CB8AC3E}">
        <p14:creationId xmlns:p14="http://schemas.microsoft.com/office/powerpoint/2010/main" val="404150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453099"/>
              </p:ext>
            </p:extLst>
          </p:nvPr>
        </p:nvGraphicFramePr>
        <p:xfrm>
          <a:off x="467544" y="915566"/>
          <a:ext cx="8172000" cy="3610098"/>
        </p:xfrm>
        <a:graphic>
          <a:graphicData uri="http://schemas.openxmlformats.org/drawingml/2006/table">
            <a:tbl>
              <a:tblPr/>
              <a:tblGrid>
                <a:gridCol w="2008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8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0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05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7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Brands in portfolio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Бренды в портфолио кандидата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57812" marR="57812" marT="21675" marB="21675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1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2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3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Brand Name 4</a:t>
                      </a:r>
                    </a:p>
                  </a:txBody>
                  <a:tcPr marL="57812" marR="57812" marT="21675" marB="21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Start of Business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Начало    деятельности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Showroom and W.S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Size/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Площадь Шоу-</a:t>
                      </a: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рума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сервиса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Type of Dealership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Тип дилерского центра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Mono/</a:t>
                      </a:r>
                      <a:r>
                        <a:rPr kumimoji="0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Multy</a:t>
                      </a:r>
                      <a:endParaRPr kumimoji="0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.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2,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шт.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3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3,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шт.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4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4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, </a:t>
                      </a:r>
                      <a:r>
                        <a:rPr kumimoji="0" lang="ru-RU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шт.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Employees </a:t>
                      </a:r>
                      <a:r>
                        <a:rPr kumimoji="0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q’ty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Кол-во сотрудников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Employees  turnover ratio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Коэф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-т текучести кадров 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(%)</a:t>
                      </a:r>
                      <a:endParaRPr kumimoji="0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Investment obligations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Наличие инвестиционных обязательств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)</a:t>
                      </a: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Photo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가는각진제목체"/>
                        </a:rPr>
                        <a:t>/Фото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가는각진제목체"/>
                      </a:endParaRPr>
                    </a:p>
                  </a:txBody>
                  <a:tcPr marL="57812" marR="578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251520" y="339502"/>
            <a:ext cx="6203032" cy="490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ДАННЫЕ ПО СУЩЕСТВУЮЩЕМУ БИЗНЕСУ</a:t>
            </a:r>
          </a:p>
        </p:txBody>
      </p:sp>
    </p:spTree>
    <p:extLst>
      <p:ext uri="{BB962C8B-B14F-4D97-AF65-F5344CB8AC3E}">
        <p14:creationId xmlns:p14="http://schemas.microsoft.com/office/powerpoint/2010/main" val="187543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77830"/>
              </p:ext>
            </p:extLst>
          </p:nvPr>
        </p:nvGraphicFramePr>
        <p:xfrm>
          <a:off x="389747" y="1593408"/>
          <a:ext cx="7134582" cy="2816963"/>
        </p:xfrm>
        <a:graphic>
          <a:graphicData uri="http://schemas.openxmlformats.org/drawingml/2006/table">
            <a:tbl>
              <a:tblPr/>
              <a:tblGrid>
                <a:gridCol w="2708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94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94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431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Прогноз продаж новых автомобилей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OMODA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Period/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Total /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Всего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OMODA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&amp; JAECOO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OMODA C5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OMODA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OMODA S5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OMODA S5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GT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JAECOO J5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JAECOO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J7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JAECOO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J8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323528" y="555526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БИЗНЕС-ПЛАН ПРОДАЖИ НОВЫХ АВТОМОБИЛЕЙ</a:t>
            </a:r>
          </a:p>
        </p:txBody>
      </p:sp>
    </p:spTree>
    <p:extLst>
      <p:ext uri="{BB962C8B-B14F-4D97-AF65-F5344CB8AC3E}">
        <p14:creationId xmlns:p14="http://schemas.microsoft.com/office/powerpoint/2010/main" val="1626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62627"/>
              </p:ext>
            </p:extLst>
          </p:nvPr>
        </p:nvGraphicFramePr>
        <p:xfrm>
          <a:off x="251521" y="843558"/>
          <a:ext cx="7452000" cy="3355140"/>
        </p:xfrm>
        <a:graphic>
          <a:graphicData uri="http://schemas.openxmlformats.org/drawingml/2006/table">
            <a:tbl>
              <a:tblPr/>
              <a:tblGrid>
                <a:gridCol w="1019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2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0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65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Building construction type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Формат организации здания  (</a:t>
                      </a:r>
                      <a:r>
                        <a:rPr kumimoji="0" lang="ru-RU" sz="9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нужное подчеркнуть)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1)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Greenfield/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2)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Reconstruction/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Реконструкция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3)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Rebranding/</a:t>
                      </a:r>
                      <a:r>
                        <a:rPr kumimoji="0" 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Ребрендинг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8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Facility type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Тип дилерского центра </a:t>
                      </a:r>
                      <a:r>
                        <a:rPr kumimoji="0" lang="ru-RU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(нужное подчеркнуть)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Mono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Моно-бренд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/ </a:t>
                      </a:r>
                      <a:r>
                        <a:rPr kumimoji="0" 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Multy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Мульти-бренд  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20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Facility details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Данные по помещению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Address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Адрес центра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Property status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Статус собственности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Landplot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size/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 земельного участка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Га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Шоу-</a:t>
                      </a:r>
                      <a:r>
                        <a:rPr kumimoji="0" 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рум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 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  m x   m)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W/S Size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Слесарный цех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  m x   m)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Warehouse size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Склад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  m x   m)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Communications availability (electricity, water, heating)/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8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Terms of launching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Срок готовности к запуску центра</a:t>
                      </a:r>
                    </a:p>
                  </a:txBody>
                  <a:tcPr marL="81602" marR="81602" marT="30597" marB="30597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ММ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 ГГГГГ</a:t>
                      </a:r>
                    </a:p>
                  </a:txBody>
                  <a:tcPr marL="81602" marR="81602" marT="30597" marB="305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22793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Соответствие требованию по площади </a:t>
            </a:r>
            <a:r>
              <a:rPr lang="ru-RU" sz="600" dirty="0" err="1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шоурума</a:t>
            </a:r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 в зависимости от типа города кандидата: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Город с населением 1+ млн -  </a:t>
            </a:r>
            <a:r>
              <a:rPr lang="ru-RU" sz="6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450</a:t>
            </a:r>
            <a:r>
              <a:rPr lang="en-US" sz="6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 </a:t>
            </a:r>
            <a:r>
              <a:rPr lang="ru-RU" sz="600" b="1" dirty="0" err="1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кв.м</a:t>
            </a:r>
            <a:r>
              <a:rPr lang="ru-RU" sz="6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Город с населением 300 </a:t>
            </a:r>
            <a:r>
              <a:rPr lang="ru-RU" sz="600" dirty="0" err="1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тыс</a:t>
            </a:r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 – 1 млн – </a:t>
            </a:r>
            <a:r>
              <a:rPr lang="ru-RU" sz="6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400 </a:t>
            </a:r>
            <a:r>
              <a:rPr lang="ru-RU" sz="600" b="1" dirty="0" err="1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кв.м</a:t>
            </a:r>
            <a:r>
              <a:rPr lang="ru-RU" sz="6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Город с населением менее 300 </a:t>
            </a:r>
            <a:r>
              <a:rPr lang="ru-RU" sz="600" dirty="0" err="1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тыс</a:t>
            </a:r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 – </a:t>
            </a:r>
            <a:r>
              <a:rPr lang="ru-RU" sz="6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350 </a:t>
            </a:r>
            <a:r>
              <a:rPr lang="ru-RU" sz="600" b="1" dirty="0" err="1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кв.м</a:t>
            </a:r>
            <a:r>
              <a:rPr lang="ru-RU" sz="600" b="1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.</a:t>
            </a:r>
          </a:p>
          <a:p>
            <a:endParaRPr lang="en-US" sz="600" dirty="0">
              <a:latin typeface="Noto Sans Light" panose="020B0402040504020204" pitchFamily="34" charset="0"/>
              <a:ea typeface="Noto Sans Light" panose="020B0402040504020204" pitchFamily="34" charset="0"/>
              <a:cs typeface="Noto Sans Light" panose="020B0402040504020204" pitchFamily="34" charset="0"/>
            </a:endParaRPr>
          </a:p>
          <a:p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Вся соответствующая инфраструктура (отдел продаж, приемка сервиса, переговорные, кабинеты персонала </a:t>
            </a:r>
            <a:r>
              <a:rPr lang="ru-RU" sz="600" dirty="0" err="1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и.т.д</a:t>
            </a:r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.) с возможностью расширения.</a:t>
            </a:r>
          </a:p>
          <a:p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Сервисная зона должна включать мойку, прямую приемку, более 3-х подъемников, склады (з/ч, гарантии, ГСМ и </a:t>
            </a:r>
            <a:r>
              <a:rPr lang="ru-RU" sz="600" dirty="0" err="1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спец.инструмента</a:t>
            </a:r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) с возможностью расширения.</a:t>
            </a:r>
          </a:p>
          <a:p>
            <a:r>
              <a:rPr lang="ru-RU" sz="600" dirty="0"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К запуску работы необходимо будет произвести заказ на оборудование, мебель и элементы внутренней и внешней визуальной идентификации, согласно минимальному перечню, в соответствии с требованиями бренда.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9512" y="411510"/>
            <a:ext cx="698477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Light" panose="020B040204050402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ИНФОРМАЦИЯ О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3553569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12604</TotalTime>
  <Words>1105</Words>
  <Application>Microsoft Office PowerPoint</Application>
  <PresentationFormat>Экран (16:9)</PresentationFormat>
  <Paragraphs>252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Microsoft YaHei</vt:lpstr>
      <vt:lpstr>Arial</vt:lpstr>
      <vt:lpstr>Calibri</vt:lpstr>
      <vt:lpstr>Century Gothic</vt:lpstr>
      <vt:lpstr>Courier New</vt:lpstr>
      <vt:lpstr>Helvetica</vt:lpstr>
      <vt:lpstr>Modern H Medium</vt:lpstr>
      <vt:lpstr>Noto Sans</vt:lpstr>
      <vt:lpstr>Noto Sans Black</vt:lpstr>
      <vt:lpstr>Noto Sans Light</vt:lpstr>
      <vt:lpstr>YS Text</vt:lpstr>
      <vt:lpstr>가는각진제목체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Volkova Ksenia</dc:creator>
  <cp:lastModifiedBy>Krivchenkov Dmitry</cp:lastModifiedBy>
  <cp:revision>256</cp:revision>
  <dcterms:created xsi:type="dcterms:W3CDTF">2022-12-08T08:06:01Z</dcterms:created>
  <dcterms:modified xsi:type="dcterms:W3CDTF">2025-04-16T10:41:01Z</dcterms:modified>
</cp:coreProperties>
</file>