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787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B7486-D5C5-4D2B-B8DE-60894F98F16E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0B732-D370-410F-9D33-9BE32B3E6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050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0B732-D370-410F-9D33-9BE32B3E6F9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286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acticSans-Bld" pitchFamily="50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57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Bahnschrift Semi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ahnschrift SemiLight" panose="020B0502040204020203" pitchFamily="34" charset="0"/>
              </a:defRPr>
            </a:lvl1pPr>
            <a:lvl2pPr>
              <a:defRPr>
                <a:latin typeface="Bahnschrift SemiLight" panose="020B0502040204020203" pitchFamily="34" charset="0"/>
              </a:defRPr>
            </a:lvl2pPr>
            <a:lvl3pPr>
              <a:defRPr>
                <a:latin typeface="Bahnschrift SemiLight" panose="020B0502040204020203" pitchFamily="34" charset="0"/>
              </a:defRPr>
            </a:lvl3pPr>
            <a:lvl4pPr>
              <a:defRPr>
                <a:latin typeface="Bahnschrift SemiLight" panose="020B0502040204020203" pitchFamily="34" charset="0"/>
              </a:defRPr>
            </a:lvl4pPr>
            <a:lvl5pPr>
              <a:defRPr>
                <a:latin typeface="Bahnschrift SemiLight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ahnschrift SemiLight" panose="020B0502040204020203" pitchFamily="34" charset="0"/>
              </a:defRPr>
            </a:lvl1pPr>
          </a:lstStyle>
          <a:p>
            <a:fld id="{FE73BBCD-91BE-42FC-8819-DA78E01EF3E2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ahnschrift SemiLight" panose="020B0502040204020203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ahnschrift SemiLight" panose="020B0502040204020203" pitchFamily="34" charset="0"/>
              </a:defRPr>
            </a:lvl1pPr>
          </a:lstStyle>
          <a:p>
            <a:fld id="{C37FCB0E-851B-4AD5-AF15-B693D2BD14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38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ahnschrift Semi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ahnschrift SemiLight" panose="020B0502040204020203" pitchFamily="34" charset="0"/>
              </a:defRPr>
            </a:lvl1pPr>
            <a:lvl2pPr>
              <a:defRPr>
                <a:latin typeface="Bahnschrift SemiLight" panose="020B0502040204020203" pitchFamily="34" charset="0"/>
              </a:defRPr>
            </a:lvl2pPr>
            <a:lvl3pPr>
              <a:defRPr>
                <a:latin typeface="Bahnschrift SemiLight" panose="020B0502040204020203" pitchFamily="34" charset="0"/>
              </a:defRPr>
            </a:lvl3pPr>
            <a:lvl4pPr>
              <a:defRPr>
                <a:latin typeface="Bahnschrift SemiLight" panose="020B0502040204020203" pitchFamily="34" charset="0"/>
              </a:defRPr>
            </a:lvl4pPr>
            <a:lvl5pPr>
              <a:defRPr>
                <a:latin typeface="Bahnschrift SemiLight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ahnschrift SemiLight" panose="020B0502040204020203" pitchFamily="34" charset="0"/>
              </a:defRPr>
            </a:lvl1pPr>
          </a:lstStyle>
          <a:p>
            <a:fld id="{FE73BBCD-91BE-42FC-8819-DA78E01EF3E2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ahnschrift SemiLight" panose="020B0502040204020203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ahnschrift SemiLight" panose="020B0502040204020203" pitchFamily="34" charset="0"/>
              </a:defRPr>
            </a:lvl1pPr>
          </a:lstStyle>
          <a:p>
            <a:fld id="{C37FCB0E-851B-4AD5-AF15-B693D2BD14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232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490066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TacticSans-Bld" pitchFamily="50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TacticSans-Med" pitchFamily="50" charset="-52"/>
              </a:defRPr>
            </a:lvl1pPr>
            <a:lvl2pPr marL="457200" indent="0" algn="l">
              <a:buNone/>
              <a:defRPr sz="1800">
                <a:solidFill>
                  <a:schemeClr val="bg1"/>
                </a:solidFill>
                <a:latin typeface="TacticSans-Med" pitchFamily="50" charset="-52"/>
              </a:defRPr>
            </a:lvl2pPr>
            <a:lvl3pPr marL="914400" indent="0" algn="l">
              <a:buNone/>
              <a:defRPr sz="1600">
                <a:solidFill>
                  <a:schemeClr val="bg1"/>
                </a:solidFill>
                <a:latin typeface="TacticSans-Med" pitchFamily="50" charset="-52"/>
              </a:defRPr>
            </a:lvl3pPr>
            <a:lvl4pPr marL="1371600" indent="0" algn="l">
              <a:buNone/>
              <a:defRPr sz="1400">
                <a:solidFill>
                  <a:schemeClr val="bg1"/>
                </a:solidFill>
                <a:latin typeface="TacticSans-Med" pitchFamily="50" charset="-52"/>
              </a:defRPr>
            </a:lvl4pPr>
            <a:lvl5pPr marL="1828800" indent="0" algn="l">
              <a:buNone/>
              <a:defRPr sz="1400">
                <a:solidFill>
                  <a:schemeClr val="bg1"/>
                </a:solidFill>
                <a:latin typeface="TacticSans-Med" pitchFamily="50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182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Bahnschrift Semi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Bahnschrift Semi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ahnschrift SemiLight" panose="020B0502040204020203" pitchFamily="34" charset="0"/>
              </a:defRPr>
            </a:lvl1pPr>
          </a:lstStyle>
          <a:p>
            <a:fld id="{FE73BBCD-91BE-42FC-8819-DA78E01EF3E2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ahnschrift SemiLight" panose="020B0502040204020203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ahnschrift SemiLight" panose="020B0502040204020203" pitchFamily="34" charset="0"/>
              </a:defRPr>
            </a:lvl1pPr>
          </a:lstStyle>
          <a:p>
            <a:fld id="{C37FCB0E-851B-4AD5-AF15-B693D2BD14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372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Bahnschrift Semi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Bahnschrift SemiLight" panose="020B0502040204020203" pitchFamily="34" charset="0"/>
              </a:defRPr>
            </a:lvl1pPr>
            <a:lvl2pPr>
              <a:defRPr sz="2400">
                <a:latin typeface="Bahnschrift SemiLight" panose="020B0502040204020203" pitchFamily="34" charset="0"/>
              </a:defRPr>
            </a:lvl2pPr>
            <a:lvl3pPr>
              <a:defRPr sz="2000">
                <a:latin typeface="Bahnschrift SemiLight" panose="020B0502040204020203" pitchFamily="34" charset="0"/>
              </a:defRPr>
            </a:lvl3pPr>
            <a:lvl4pPr>
              <a:defRPr sz="1800">
                <a:latin typeface="Bahnschrift SemiLight" panose="020B0502040204020203" pitchFamily="34" charset="0"/>
              </a:defRPr>
            </a:lvl4pPr>
            <a:lvl5pPr>
              <a:defRPr sz="1800">
                <a:latin typeface="Bahnschrift SemiLight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Bahnschrift SemiLight" panose="020B0502040204020203" pitchFamily="34" charset="0"/>
              </a:defRPr>
            </a:lvl1pPr>
            <a:lvl2pPr>
              <a:defRPr sz="2400">
                <a:latin typeface="Bahnschrift SemiLight" panose="020B0502040204020203" pitchFamily="34" charset="0"/>
              </a:defRPr>
            </a:lvl2pPr>
            <a:lvl3pPr>
              <a:defRPr sz="2000">
                <a:latin typeface="Bahnschrift SemiLight" panose="020B0502040204020203" pitchFamily="34" charset="0"/>
              </a:defRPr>
            </a:lvl3pPr>
            <a:lvl4pPr>
              <a:defRPr sz="1800">
                <a:latin typeface="Bahnschrift SemiLight" panose="020B0502040204020203" pitchFamily="34" charset="0"/>
              </a:defRPr>
            </a:lvl4pPr>
            <a:lvl5pPr>
              <a:defRPr sz="1800">
                <a:latin typeface="Bahnschrift SemiLight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ahnschrift SemiLight" panose="020B0502040204020203" pitchFamily="34" charset="0"/>
              </a:defRPr>
            </a:lvl1pPr>
          </a:lstStyle>
          <a:p>
            <a:fld id="{FE73BBCD-91BE-42FC-8819-DA78E01EF3E2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ahnschrift SemiLight" panose="020B0502040204020203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ahnschrift SemiLight" panose="020B0502040204020203" pitchFamily="34" charset="0"/>
              </a:defRPr>
            </a:lvl1pPr>
          </a:lstStyle>
          <a:p>
            <a:fld id="{C37FCB0E-851B-4AD5-AF15-B693D2BD14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82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73BBCD-91BE-42FC-8819-DA78E01EF3E2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7FCB0E-851B-4AD5-AF15-B693D2BD1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94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Bahnschrift Semi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ahnschrift SemiLight" panose="020B0502040204020203" pitchFamily="34" charset="0"/>
              </a:defRPr>
            </a:lvl1pPr>
          </a:lstStyle>
          <a:p>
            <a:fld id="{FE73BBCD-91BE-42FC-8819-DA78E01EF3E2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ahnschrift SemiLight" panose="020B0502040204020203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ahnschrift SemiLight" panose="020B0502040204020203" pitchFamily="34" charset="0"/>
              </a:defRPr>
            </a:lvl1pPr>
          </a:lstStyle>
          <a:p>
            <a:fld id="{C37FCB0E-851B-4AD5-AF15-B693D2BD14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190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73BBCD-91BE-42FC-8819-DA78E01EF3E2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7FCB0E-851B-4AD5-AF15-B693D2BD1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556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Bahnschrift Semi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Bahnschrift SemiLight" panose="020B0502040204020203" pitchFamily="34" charset="0"/>
              </a:defRPr>
            </a:lvl1pPr>
            <a:lvl2pPr>
              <a:defRPr sz="2800">
                <a:latin typeface="Bahnschrift SemiLight" panose="020B0502040204020203" pitchFamily="34" charset="0"/>
              </a:defRPr>
            </a:lvl2pPr>
            <a:lvl3pPr>
              <a:defRPr sz="2400">
                <a:latin typeface="Bahnschrift SemiLight" panose="020B0502040204020203" pitchFamily="34" charset="0"/>
              </a:defRPr>
            </a:lvl3pPr>
            <a:lvl4pPr>
              <a:defRPr sz="2000">
                <a:latin typeface="Bahnschrift SemiLight" panose="020B0502040204020203" pitchFamily="34" charset="0"/>
              </a:defRPr>
            </a:lvl4pPr>
            <a:lvl5pPr>
              <a:defRPr sz="2000">
                <a:latin typeface="Bahnschrift SemiLight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Bahnschrift SemiLight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ahnschrift SemiLight" panose="020B0502040204020203" pitchFamily="34" charset="0"/>
              </a:defRPr>
            </a:lvl1pPr>
          </a:lstStyle>
          <a:p>
            <a:fld id="{FE73BBCD-91BE-42FC-8819-DA78E01EF3E2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ahnschrift SemiLight" panose="020B0502040204020203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ahnschrift SemiLight" panose="020B0502040204020203" pitchFamily="34" charset="0"/>
              </a:defRPr>
            </a:lvl1pPr>
          </a:lstStyle>
          <a:p>
            <a:fld id="{C37FCB0E-851B-4AD5-AF15-B693D2BD14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74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Bahnschrift Semi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Bahnschrift SemiLight" panose="020B05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Bahnschrift SemiLight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ahnschrift SemiLight" panose="020B0502040204020203" pitchFamily="34" charset="0"/>
              </a:defRPr>
            </a:lvl1pPr>
          </a:lstStyle>
          <a:p>
            <a:fld id="{FE73BBCD-91BE-42FC-8819-DA78E01EF3E2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ahnschrift SemiLight" panose="020B0502040204020203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ahnschrift SemiLight" panose="020B0502040204020203" pitchFamily="34" charset="0"/>
              </a:defRPr>
            </a:lvl1pPr>
          </a:lstStyle>
          <a:p>
            <a:fld id="{C37FCB0E-851B-4AD5-AF15-B693D2BD14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28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672" y="548680"/>
            <a:ext cx="1725212" cy="28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8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3" y="587680"/>
            <a:ext cx="1675129" cy="2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08920"/>
            <a:ext cx="3744416" cy="1470025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ЗАЯВКА ОТ </a:t>
            </a:r>
            <a:r>
              <a:rPr lang="en-US" sz="36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КАНДИДАТА</a:t>
            </a:r>
            <a:endParaRPr lang="ru-RU" sz="3600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60"/>
          <a:stretch/>
        </p:blipFill>
        <p:spPr>
          <a:xfrm>
            <a:off x="3262603" y="5730"/>
            <a:ext cx="5881397" cy="685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4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76672"/>
            <a:ext cx="7056784" cy="49006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СРОКИ ВВОДА ОБЪЕКТА В ЭКСПЛУАТАЦИЮ</a:t>
            </a:r>
          </a:p>
        </p:txBody>
      </p:sp>
      <p:graphicFrame>
        <p:nvGraphicFramePr>
          <p:cNvPr id="6" name="Group 1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838351"/>
              </p:ext>
            </p:extLst>
          </p:nvPr>
        </p:nvGraphicFramePr>
        <p:xfrm>
          <a:off x="251520" y="1268760"/>
          <a:ext cx="8640960" cy="4656670"/>
        </p:xfrm>
        <a:graphic>
          <a:graphicData uri="http://schemas.openxmlformats.org/drawingml/2006/table">
            <a:tbl>
              <a:tblPr/>
              <a:tblGrid>
                <a:gridCol w="5184296"/>
                <a:gridCol w="2028486"/>
                <a:gridCol w="1428178"/>
              </a:tblGrid>
              <a:tr h="125512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Construction schedule/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Сроки и этапы строительства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06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Stage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Этапы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Start/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Начало этапа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Finish/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Завершение этапа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Project development and approvals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Проектирование/Получение разрешительной документации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ММ/ ГГГГ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ММ / ГГГГ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60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Ground works/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Земельные работы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56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Basement construction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Фундаментные работы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60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Cage construction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Закрытие теплового контура здания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Interior wall construction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Возведение внутренних стен и перегородок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Finishing Work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Проведение внутренних отделочных работ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60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Technical Audit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Готовность к техническому аудиту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60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Start of operation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Начало операционной деятельности центра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34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7240" y="476672"/>
            <a:ext cx="7056784" cy="49006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КАРТА</a:t>
            </a:r>
            <a:endParaRPr lang="ru-RU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97239" y="1520890"/>
            <a:ext cx="8532827" cy="4104456"/>
            <a:chOff x="251521" y="1067649"/>
            <a:chExt cx="8532827" cy="3502322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1067649"/>
              <a:ext cx="8532827" cy="35023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8" name="Прямая со стрелкой 7"/>
            <p:cNvCxnSpPr/>
            <p:nvPr/>
          </p:nvCxnSpPr>
          <p:spPr>
            <a:xfrm>
              <a:off x="7587100" y="2710220"/>
              <a:ext cx="585300" cy="73346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 flipV="1">
              <a:off x="7623106" y="1707654"/>
              <a:ext cx="693311" cy="97994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flipV="1">
              <a:off x="1259633" y="2710221"/>
              <a:ext cx="6258963" cy="13939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080816" y="2235867"/>
              <a:ext cx="1149674" cy="2101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sz="1000" b="1" dirty="0" smtClean="0">
                  <a:latin typeface="Bahnschrift SemiLight" panose="020B0502040204020203" pitchFamily="34" charset="0"/>
                  <a:ea typeface="Modern H Medium" panose="020B0603000000020004" pitchFamily="34" charset="-128"/>
                </a:rPr>
                <a:t>ПРЕДЛОЖЕНИЕ</a:t>
              </a:r>
              <a:endParaRPr lang="ru-RU" sz="1000" b="1" dirty="0">
                <a:latin typeface="Bahnschrift SemiLight" panose="020B0502040204020203" pitchFamily="34" charset="0"/>
                <a:ea typeface="Modern H Medium" panose="020B0603000000020004" pitchFamily="34" charset="-128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97239" y="1157262"/>
            <a:ext cx="943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Bahnschrift SemiLight" panose="020B0502040204020203" pitchFamily="34" charset="0"/>
              </a:rPr>
              <a:t>Пример</a:t>
            </a:r>
            <a:endParaRPr lang="ru-RU" sz="1400" b="1" dirty="0">
              <a:latin typeface="Bahnschrift Semi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9486034">
            <a:off x="1595181" y="2710615"/>
            <a:ext cx="5936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kern="0" spc="1360" dirty="0" smtClean="0">
                <a:solidFill>
                  <a:srgbClr val="FF0000"/>
                </a:solidFill>
              </a:rPr>
              <a:t>ПРИМЕР</a:t>
            </a:r>
            <a:endParaRPr lang="ru-RU" sz="8000" b="1" kern="0" spc="136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64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76672"/>
            <a:ext cx="7056784" cy="49006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КАРТА </a:t>
            </a:r>
            <a:r>
              <a:rPr lang="ru-RU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ГОРОДА</a:t>
            </a:r>
            <a:endParaRPr lang="ru-RU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39260" y="1556792"/>
            <a:ext cx="8364152" cy="4380536"/>
            <a:chOff x="380220" y="893681"/>
            <a:chExt cx="8364152" cy="405824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220" y="893681"/>
              <a:ext cx="8364152" cy="4058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80220" y="1021192"/>
              <a:ext cx="2463588" cy="940936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Bahnschrift SemiLight" panose="020B0502040204020203" pitchFamily="34" charset="0"/>
                  <a:ea typeface="Modern H Medium" panose="020B0603000000020004" pitchFamily="34" charset="-128"/>
                </a:rPr>
                <a:t>Указать </a:t>
              </a:r>
              <a:r>
                <a:rPr lang="ru-RU" sz="1200" dirty="0" smtClean="0">
                  <a:latin typeface="Bahnschrift SemiLight" panose="020B0502040204020203" pitchFamily="34" charset="0"/>
                  <a:ea typeface="Modern H Medium" panose="020B0603000000020004" pitchFamily="34" charset="-128"/>
                </a:rPr>
                <a:t>расстояния от места нахождения здания по заявке до Ближайших существующих центров </a:t>
              </a:r>
              <a:r>
                <a:rPr lang="en-US" sz="1200" dirty="0" err="1" smtClean="0">
                  <a:latin typeface="Bahnschrift SemiLight" panose="020B0502040204020203" pitchFamily="34" charset="0"/>
                  <a:ea typeface="Modern H Medium" panose="020B0603000000020004" pitchFamily="34" charset="-128"/>
                </a:rPr>
                <a:t>Chery</a:t>
              </a:r>
              <a:r>
                <a:rPr lang="en-US" sz="1200" dirty="0" smtClean="0">
                  <a:latin typeface="Bahnschrift SemiLight" panose="020B0502040204020203" pitchFamily="34" charset="0"/>
                  <a:ea typeface="Modern H Medium" panose="020B0603000000020004" pitchFamily="34" charset="-128"/>
                </a:rPr>
                <a:t>, </a:t>
              </a:r>
              <a:r>
                <a:rPr lang="en-US" sz="1200" dirty="0" err="1" smtClean="0">
                  <a:latin typeface="Bahnschrift SemiLight" panose="020B0502040204020203" pitchFamily="34" charset="0"/>
                  <a:ea typeface="Modern H Medium" panose="020B0603000000020004" pitchFamily="34" charset="-128"/>
                </a:rPr>
                <a:t>Lifan</a:t>
              </a:r>
              <a:r>
                <a:rPr lang="en-US" sz="1200" dirty="0" smtClean="0">
                  <a:latin typeface="Bahnschrift SemiLight" panose="020B0502040204020203" pitchFamily="34" charset="0"/>
                  <a:ea typeface="Modern H Medium" panose="020B0603000000020004" pitchFamily="34" charset="-128"/>
                </a:rPr>
                <a:t>, Lada, Renault</a:t>
              </a:r>
              <a:endParaRPr lang="ru-RU" sz="1200" dirty="0">
                <a:latin typeface="Bahnschrift SemiLight" panose="020B0502040204020203" pitchFamily="34" charset="0"/>
                <a:ea typeface="Modern H Medium" panose="020B0603000000020004" pitchFamily="34" charset="-128"/>
              </a:endParaRPr>
            </a:p>
          </p:txBody>
        </p:sp>
        <p:sp>
          <p:nvSpPr>
            <p:cNvPr id="14" name="Выноска 2 13"/>
            <p:cNvSpPr/>
            <p:nvPr/>
          </p:nvSpPr>
          <p:spPr>
            <a:xfrm>
              <a:off x="2432098" y="4407954"/>
              <a:ext cx="2073506" cy="421242"/>
            </a:xfrm>
            <a:prstGeom prst="borderCallout2">
              <a:avLst>
                <a:gd name="adj1" fmla="val 21235"/>
                <a:gd name="adj2" fmla="val 100317"/>
                <a:gd name="adj3" fmla="val -78483"/>
                <a:gd name="adj4" fmla="val 131396"/>
                <a:gd name="adj5" fmla="val -330711"/>
                <a:gd name="adj6" fmla="val 133042"/>
              </a:avLst>
            </a:prstGeom>
            <a:solidFill>
              <a:schemeClr val="bg1">
                <a:alpha val="40000"/>
              </a:schemeClr>
            </a:solidFill>
            <a:ln w="22225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</a:rPr>
                <a:t>Предложение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>
              <a:off x="4505605" y="3003798"/>
              <a:ext cx="634543" cy="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562296" y="2698089"/>
              <a:ext cx="481222" cy="285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8км</a:t>
              </a:r>
              <a:endParaRPr lang="ru-RU" sz="1400" dirty="0"/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 flipV="1">
              <a:off x="5004049" y="3003798"/>
              <a:ext cx="136099" cy="378042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 rot="17107353">
              <a:off x="4658407" y="3021294"/>
              <a:ext cx="4458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8км</a:t>
              </a:r>
              <a:endParaRPr lang="ru-RU" sz="1400" dirty="0"/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 flipV="1">
              <a:off x="5224498" y="1815666"/>
              <a:ext cx="283607" cy="1179816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439260" y="6093296"/>
            <a:ext cx="5579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Необходимо нанести расположение других брендов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7475" y="1258421"/>
            <a:ext cx="943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Bahnschrift SemiLight" panose="020B0502040204020203" pitchFamily="34" charset="0"/>
              </a:rPr>
              <a:t>Пример</a:t>
            </a:r>
            <a:endParaRPr lang="ru-RU" sz="1400" b="1" dirty="0">
              <a:latin typeface="Bahnschrift SemiLight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9486034">
            <a:off x="1595181" y="2710615"/>
            <a:ext cx="5936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kern="0" spc="1360" dirty="0" smtClean="0">
                <a:solidFill>
                  <a:srgbClr val="FF0000"/>
                </a:solidFill>
              </a:rPr>
              <a:t>ПРИМЕР</a:t>
            </a:r>
            <a:endParaRPr lang="ru-RU" sz="8000" b="1" kern="0" spc="136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9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2329" y="476672"/>
            <a:ext cx="7056784" cy="49006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КАРТА РАЙОНА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252000" y="1780355"/>
            <a:ext cx="8640000" cy="3697161"/>
            <a:chOff x="315212" y="880013"/>
            <a:chExt cx="8640000" cy="3697161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09" t="10460" r="333" b="5002"/>
            <a:stretch/>
          </p:blipFill>
          <p:spPr bwMode="auto">
            <a:xfrm>
              <a:off x="315212" y="880013"/>
              <a:ext cx="8640000" cy="3697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Полилиния 22"/>
            <p:cNvSpPr/>
            <p:nvPr/>
          </p:nvSpPr>
          <p:spPr>
            <a:xfrm>
              <a:off x="3779912" y="3089770"/>
              <a:ext cx="361200" cy="296369"/>
            </a:xfrm>
            <a:custGeom>
              <a:avLst/>
              <a:gdLst>
                <a:gd name="connsiteX0" fmla="*/ 0 w 371475"/>
                <a:gd name="connsiteY0" fmla="*/ 171450 h 406400"/>
                <a:gd name="connsiteX1" fmla="*/ 123825 w 371475"/>
                <a:gd name="connsiteY1" fmla="*/ 0 h 406400"/>
                <a:gd name="connsiteX2" fmla="*/ 371475 w 371475"/>
                <a:gd name="connsiteY2" fmla="*/ 174625 h 406400"/>
                <a:gd name="connsiteX3" fmla="*/ 225425 w 371475"/>
                <a:gd name="connsiteY3" fmla="*/ 406400 h 406400"/>
                <a:gd name="connsiteX4" fmla="*/ 88900 w 371475"/>
                <a:gd name="connsiteY4" fmla="*/ 307975 h 406400"/>
                <a:gd name="connsiteX5" fmla="*/ 120650 w 371475"/>
                <a:gd name="connsiteY5" fmla="*/ 260350 h 406400"/>
                <a:gd name="connsiteX6" fmla="*/ 0 w 371475"/>
                <a:gd name="connsiteY6" fmla="*/ 17145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1475" h="406400">
                  <a:moveTo>
                    <a:pt x="0" y="171450"/>
                  </a:moveTo>
                  <a:lnTo>
                    <a:pt x="123825" y="0"/>
                  </a:lnTo>
                  <a:lnTo>
                    <a:pt x="371475" y="174625"/>
                  </a:lnTo>
                  <a:lnTo>
                    <a:pt x="225425" y="406400"/>
                  </a:lnTo>
                  <a:lnTo>
                    <a:pt x="88900" y="307975"/>
                  </a:lnTo>
                  <a:lnTo>
                    <a:pt x="120650" y="260350"/>
                  </a:lnTo>
                  <a:lnTo>
                    <a:pt x="0" y="171450"/>
                  </a:lnTo>
                  <a:close/>
                </a:path>
              </a:pathLst>
            </a:custGeom>
            <a:pattFill prst="solidDmnd">
              <a:fgClr>
                <a:schemeClr val="tx2"/>
              </a:fgClr>
              <a:bgClr>
                <a:schemeClr val="bg1"/>
              </a:bgClr>
            </a:patt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Bahnschrift SemiLight" panose="020B0502040204020203" pitchFamily="34" charset="0"/>
              </a:endParaRPr>
            </a:p>
          </p:txBody>
        </p:sp>
        <p:sp>
          <p:nvSpPr>
            <p:cNvPr id="24" name="Стрелка влево 23"/>
            <p:cNvSpPr/>
            <p:nvPr/>
          </p:nvSpPr>
          <p:spPr>
            <a:xfrm rot="18537169">
              <a:off x="281184" y="2929018"/>
              <a:ext cx="1774445" cy="321503"/>
            </a:xfrm>
            <a:prstGeom prst="leftArrow">
              <a:avLst>
                <a:gd name="adj1" fmla="val 76120"/>
                <a:gd name="adj2" fmla="val 59274"/>
              </a:avLst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latin typeface="Bahnschrift SemiLight" panose="020B0502040204020203" pitchFamily="34" charset="0"/>
                </a:rPr>
                <a:t>Левый берег </a:t>
              </a:r>
              <a:r>
                <a:rPr lang="en-US" sz="1200" dirty="0" smtClean="0">
                  <a:latin typeface="Bahnschrift SemiLight" panose="020B0502040204020203" pitchFamily="34" charset="0"/>
                </a:rPr>
                <a:t>(  ̴</a:t>
              </a:r>
              <a:r>
                <a:rPr lang="ru-RU" sz="1200" dirty="0" smtClean="0">
                  <a:latin typeface="Bahnschrift SemiLight" panose="020B0502040204020203" pitchFamily="34" charset="0"/>
                </a:rPr>
                <a:t>3</a:t>
              </a:r>
              <a:r>
                <a:rPr lang="en-US" sz="1200" dirty="0" smtClean="0">
                  <a:latin typeface="Bahnschrift SemiLight" panose="020B0502040204020203" pitchFamily="34" charset="0"/>
                </a:rPr>
                <a:t> </a:t>
              </a:r>
              <a:r>
                <a:rPr lang="ru-RU" sz="1200" dirty="0" smtClean="0">
                  <a:latin typeface="Bahnschrift SemiLight" panose="020B0502040204020203" pitchFamily="34" charset="0"/>
                </a:rPr>
                <a:t>км)</a:t>
              </a:r>
              <a:endParaRPr lang="ru-RU" sz="1200" dirty="0">
                <a:latin typeface="Bahnschrift SemiLight" panose="020B0502040204020203" pitchFamily="34" charset="0"/>
              </a:endParaRPr>
            </a:p>
          </p:txBody>
        </p:sp>
        <p:sp>
          <p:nvSpPr>
            <p:cNvPr id="25" name="Стрелка вправо 24"/>
            <p:cNvSpPr/>
            <p:nvPr/>
          </p:nvSpPr>
          <p:spPr>
            <a:xfrm rot="2026046">
              <a:off x="6033800" y="3685823"/>
              <a:ext cx="2737696" cy="579117"/>
            </a:xfrm>
            <a:prstGeom prst="rightArrow">
              <a:avLst>
                <a:gd name="adj1" fmla="val 74033"/>
                <a:gd name="adj2" fmla="val 71761"/>
              </a:avLst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bg1"/>
                  </a:solidFill>
                  <a:latin typeface="Bahnschrift SemiLight" panose="020B0502040204020203" pitchFamily="34" charset="0"/>
                </a:rPr>
                <a:t>Бердск, Искитим, Барнаул</a:t>
              </a:r>
              <a:endParaRPr lang="ru-RU" sz="1400" dirty="0">
                <a:solidFill>
                  <a:schemeClr val="bg1"/>
                </a:solidFill>
                <a:latin typeface="Bahnschrift SemiLight" panose="020B0502040204020203" pitchFamily="34" charset="0"/>
              </a:endParaRPr>
            </a:p>
          </p:txBody>
        </p:sp>
        <p:sp>
          <p:nvSpPr>
            <p:cNvPr id="26" name="Выноска 2 25"/>
            <p:cNvSpPr/>
            <p:nvPr/>
          </p:nvSpPr>
          <p:spPr>
            <a:xfrm>
              <a:off x="1735360" y="4029912"/>
              <a:ext cx="1459691" cy="227306"/>
            </a:xfrm>
            <a:prstGeom prst="borderCallout2">
              <a:avLst>
                <a:gd name="adj1" fmla="val 18750"/>
                <a:gd name="adj2" fmla="val 104167"/>
                <a:gd name="adj3" fmla="val 18750"/>
                <a:gd name="adj4" fmla="val 113985"/>
                <a:gd name="adj5" fmla="val -345367"/>
                <a:gd name="adj6" fmla="val 174057"/>
              </a:avLst>
            </a:prstGeom>
            <a:ln>
              <a:tailEnd type="oval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latin typeface="Bahnschrift SemiLight" panose="020B0502040204020203" pitchFamily="34" charset="0"/>
                </a:rPr>
                <a:t>Предложение</a:t>
              </a:r>
              <a:endParaRPr lang="ru-RU" sz="1400" dirty="0">
                <a:latin typeface="Bahnschrift SemiLight" panose="020B0502040204020203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 rot="2072078">
              <a:off x="5244782" y="2599185"/>
              <a:ext cx="1208737" cy="7282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Bahnschrift SemiLight" panose="020B0502040204020203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69879" y="2812769"/>
              <a:ext cx="840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Bahnschrift SemiLight" panose="020B0502040204020203" pitchFamily="34" charset="0"/>
                </a:rPr>
                <a:t>Завод</a:t>
              </a:r>
              <a:endParaRPr lang="ru-RU" dirty="0">
                <a:latin typeface="Bahnschrift SemiLight" panose="020B0502040204020203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 rot="2072078">
              <a:off x="1777097" y="2141449"/>
              <a:ext cx="2378971" cy="7282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Bahnschrift SemiLight" panose="020B0502040204020203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697119" y="2406383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Bahnschrift SemiLight" panose="020B0502040204020203" pitchFamily="34" charset="0"/>
                </a:rPr>
                <a:t>Парк</a:t>
              </a:r>
              <a:endParaRPr lang="ru-RU" dirty="0">
                <a:latin typeface="Bahnschrift SemiLight" panose="020B050204020402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461531" y="1738980"/>
              <a:ext cx="2039341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Bahnschrift SemiLight" panose="020B0502040204020203" pitchFamily="34" charset="0"/>
                </a:rPr>
                <a:t>Жилые кварталы</a:t>
              </a:r>
              <a:endParaRPr lang="ru-RU" dirty="0">
                <a:latin typeface="Bahnschrift SemiLight" panose="020B0502040204020203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83434" y="977233"/>
              <a:ext cx="3772742" cy="95410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Bahnschrift SemiLight" panose="020B0502040204020203" pitchFamily="34" charset="0"/>
                  <a:ea typeface="Modern H Medium" panose="020B0603000000020004" pitchFamily="34" charset="-128"/>
                </a:rPr>
                <a:t>Указать </a:t>
              </a:r>
              <a:r>
                <a:rPr lang="ru-RU" sz="1400" dirty="0" smtClean="0">
                  <a:latin typeface="Bahnschrift SemiLight" panose="020B0502040204020203" pitchFamily="34" charset="0"/>
                  <a:ea typeface="Modern H Medium" panose="020B0603000000020004" pitchFamily="34" charset="-128"/>
                </a:rPr>
                <a:t>важные на </a:t>
              </a:r>
              <a:r>
                <a:rPr lang="ru-RU" sz="1400" dirty="0">
                  <a:latin typeface="Bahnschrift SemiLight" panose="020B0502040204020203" pitchFamily="34" charset="0"/>
                  <a:ea typeface="Modern H Medium" panose="020B0603000000020004" pitchFamily="34" charset="-128"/>
                </a:rPr>
                <a:t>В</a:t>
              </a:r>
              <a:r>
                <a:rPr lang="ru-RU" sz="1400" dirty="0" smtClean="0">
                  <a:latin typeface="Bahnschrift SemiLight" panose="020B0502040204020203" pitchFamily="34" charset="0"/>
                  <a:ea typeface="Modern H Medium" panose="020B0603000000020004" pitchFamily="34" charset="-128"/>
                </a:rPr>
                <a:t>аш взгляд объекты: направление основного трафика, ближайшие </a:t>
              </a:r>
              <a:r>
                <a:rPr lang="ru-RU" sz="1400" dirty="0">
                  <a:latin typeface="Bahnschrift SemiLight" panose="020B0502040204020203" pitchFamily="34" charset="0"/>
                  <a:ea typeface="Modern H Medium" panose="020B0603000000020004" pitchFamily="34" charset="-128"/>
                </a:rPr>
                <a:t>а</a:t>
              </a:r>
              <a:r>
                <a:rPr lang="ru-RU" sz="1400" dirty="0" smtClean="0">
                  <a:latin typeface="Bahnschrift SemiLight" panose="020B0502040204020203" pitchFamily="34" charset="0"/>
                  <a:ea typeface="Modern H Medium" panose="020B0603000000020004" pitchFamily="34" charset="-128"/>
                </a:rPr>
                <a:t>втомобильные ДЦ, Крупные торговые центры и т.д. и т.п.</a:t>
              </a:r>
              <a:endParaRPr lang="ru-RU" sz="1400" dirty="0">
                <a:latin typeface="Bahnschrift SemiLight" panose="020B0502040204020203" pitchFamily="34" charset="0"/>
                <a:ea typeface="Modern H Medium" panose="020B0603000000020004" pitchFamily="34" charset="-128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77475" y="1162888"/>
            <a:ext cx="943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Bahnschrift SemiLight" panose="020B0502040204020203" pitchFamily="34" charset="0"/>
              </a:rPr>
              <a:t>Пример</a:t>
            </a:r>
            <a:endParaRPr lang="ru-RU" sz="1400" b="1" dirty="0">
              <a:latin typeface="Bahnschrift SemiLight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9486034">
            <a:off x="1595181" y="2710615"/>
            <a:ext cx="5936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kern="0" spc="1360" dirty="0" smtClean="0">
                <a:solidFill>
                  <a:srgbClr val="FF0000"/>
                </a:solidFill>
              </a:rPr>
              <a:t>ПРИМЕР</a:t>
            </a:r>
            <a:endParaRPr lang="ru-RU" sz="8000" b="1" kern="0" spc="1360" dirty="0">
              <a:solidFill>
                <a:srgbClr val="FF0000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252000" y="1815935"/>
            <a:ext cx="8640000" cy="3697161"/>
            <a:chOff x="315212" y="880013"/>
            <a:chExt cx="8640000" cy="3697161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09" t="10460" r="333" b="5002"/>
            <a:stretch/>
          </p:blipFill>
          <p:spPr bwMode="auto">
            <a:xfrm>
              <a:off x="315212" y="880013"/>
              <a:ext cx="8640000" cy="3697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Полилиния 19"/>
            <p:cNvSpPr/>
            <p:nvPr/>
          </p:nvSpPr>
          <p:spPr>
            <a:xfrm>
              <a:off x="3779912" y="3089770"/>
              <a:ext cx="361200" cy="296369"/>
            </a:xfrm>
            <a:custGeom>
              <a:avLst/>
              <a:gdLst>
                <a:gd name="connsiteX0" fmla="*/ 0 w 371475"/>
                <a:gd name="connsiteY0" fmla="*/ 171450 h 406400"/>
                <a:gd name="connsiteX1" fmla="*/ 123825 w 371475"/>
                <a:gd name="connsiteY1" fmla="*/ 0 h 406400"/>
                <a:gd name="connsiteX2" fmla="*/ 371475 w 371475"/>
                <a:gd name="connsiteY2" fmla="*/ 174625 h 406400"/>
                <a:gd name="connsiteX3" fmla="*/ 225425 w 371475"/>
                <a:gd name="connsiteY3" fmla="*/ 406400 h 406400"/>
                <a:gd name="connsiteX4" fmla="*/ 88900 w 371475"/>
                <a:gd name="connsiteY4" fmla="*/ 307975 h 406400"/>
                <a:gd name="connsiteX5" fmla="*/ 120650 w 371475"/>
                <a:gd name="connsiteY5" fmla="*/ 260350 h 406400"/>
                <a:gd name="connsiteX6" fmla="*/ 0 w 371475"/>
                <a:gd name="connsiteY6" fmla="*/ 17145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1475" h="406400">
                  <a:moveTo>
                    <a:pt x="0" y="171450"/>
                  </a:moveTo>
                  <a:lnTo>
                    <a:pt x="123825" y="0"/>
                  </a:lnTo>
                  <a:lnTo>
                    <a:pt x="371475" y="174625"/>
                  </a:lnTo>
                  <a:lnTo>
                    <a:pt x="225425" y="406400"/>
                  </a:lnTo>
                  <a:lnTo>
                    <a:pt x="88900" y="307975"/>
                  </a:lnTo>
                  <a:lnTo>
                    <a:pt x="120650" y="260350"/>
                  </a:lnTo>
                  <a:lnTo>
                    <a:pt x="0" y="171450"/>
                  </a:lnTo>
                  <a:close/>
                </a:path>
              </a:pathLst>
            </a:custGeom>
            <a:pattFill prst="solidDmnd">
              <a:fgClr>
                <a:schemeClr val="tx2"/>
              </a:fgClr>
              <a:bgClr>
                <a:schemeClr val="bg1"/>
              </a:bgClr>
            </a:patt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Bahnschrift SemiLight" panose="020B0502040204020203" pitchFamily="34" charset="0"/>
              </a:endParaRPr>
            </a:p>
          </p:txBody>
        </p:sp>
        <p:sp>
          <p:nvSpPr>
            <p:cNvPr id="33" name="Стрелка влево 32"/>
            <p:cNvSpPr/>
            <p:nvPr/>
          </p:nvSpPr>
          <p:spPr>
            <a:xfrm rot="18537169">
              <a:off x="281184" y="2929018"/>
              <a:ext cx="1774445" cy="321503"/>
            </a:xfrm>
            <a:prstGeom prst="leftArrow">
              <a:avLst>
                <a:gd name="adj1" fmla="val 76120"/>
                <a:gd name="adj2" fmla="val 59274"/>
              </a:avLst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latin typeface="Bahnschrift SemiLight" panose="020B0502040204020203" pitchFamily="34" charset="0"/>
                </a:rPr>
                <a:t>Левый берег </a:t>
              </a:r>
              <a:r>
                <a:rPr lang="en-US" sz="1200" dirty="0" smtClean="0">
                  <a:latin typeface="Bahnschrift SemiLight" panose="020B0502040204020203" pitchFamily="34" charset="0"/>
                </a:rPr>
                <a:t>(  ̴</a:t>
              </a:r>
              <a:r>
                <a:rPr lang="ru-RU" sz="1200" dirty="0" smtClean="0">
                  <a:latin typeface="Bahnschrift SemiLight" panose="020B0502040204020203" pitchFamily="34" charset="0"/>
                </a:rPr>
                <a:t>3</a:t>
              </a:r>
              <a:r>
                <a:rPr lang="en-US" sz="1200" dirty="0" smtClean="0">
                  <a:latin typeface="Bahnschrift SemiLight" panose="020B0502040204020203" pitchFamily="34" charset="0"/>
                </a:rPr>
                <a:t> </a:t>
              </a:r>
              <a:r>
                <a:rPr lang="ru-RU" sz="1200" dirty="0" smtClean="0">
                  <a:latin typeface="Bahnschrift SemiLight" panose="020B0502040204020203" pitchFamily="34" charset="0"/>
                </a:rPr>
                <a:t>км)</a:t>
              </a:r>
              <a:endParaRPr lang="ru-RU" sz="1200" dirty="0">
                <a:latin typeface="Bahnschrift SemiLight" panose="020B0502040204020203" pitchFamily="34" charset="0"/>
              </a:endParaRPr>
            </a:p>
          </p:txBody>
        </p:sp>
        <p:sp>
          <p:nvSpPr>
            <p:cNvPr id="34" name="Стрелка вправо 33"/>
            <p:cNvSpPr/>
            <p:nvPr/>
          </p:nvSpPr>
          <p:spPr>
            <a:xfrm rot="2026046">
              <a:off x="6033800" y="3685823"/>
              <a:ext cx="2737696" cy="579117"/>
            </a:xfrm>
            <a:prstGeom prst="rightArrow">
              <a:avLst>
                <a:gd name="adj1" fmla="val 74033"/>
                <a:gd name="adj2" fmla="val 71761"/>
              </a:avLst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bg1"/>
                  </a:solidFill>
                  <a:latin typeface="Bahnschrift SemiLight" panose="020B0502040204020203" pitchFamily="34" charset="0"/>
                </a:rPr>
                <a:t>Бердск, Искитим, Барнаул</a:t>
              </a:r>
              <a:endParaRPr lang="ru-RU" sz="1400" dirty="0">
                <a:solidFill>
                  <a:schemeClr val="bg1"/>
                </a:solidFill>
                <a:latin typeface="Bahnschrift SemiLight" panose="020B0502040204020203" pitchFamily="34" charset="0"/>
              </a:endParaRPr>
            </a:p>
          </p:txBody>
        </p:sp>
        <p:sp>
          <p:nvSpPr>
            <p:cNvPr id="35" name="Выноска 2 34"/>
            <p:cNvSpPr/>
            <p:nvPr/>
          </p:nvSpPr>
          <p:spPr>
            <a:xfrm>
              <a:off x="1735360" y="4029912"/>
              <a:ext cx="1459691" cy="227306"/>
            </a:xfrm>
            <a:prstGeom prst="borderCallout2">
              <a:avLst>
                <a:gd name="adj1" fmla="val 18750"/>
                <a:gd name="adj2" fmla="val 104167"/>
                <a:gd name="adj3" fmla="val 18750"/>
                <a:gd name="adj4" fmla="val 113985"/>
                <a:gd name="adj5" fmla="val -345367"/>
                <a:gd name="adj6" fmla="val 174057"/>
              </a:avLst>
            </a:prstGeom>
            <a:ln>
              <a:tailEnd type="oval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latin typeface="Bahnschrift SemiLight" panose="020B0502040204020203" pitchFamily="34" charset="0"/>
                </a:rPr>
                <a:t>Предложение</a:t>
              </a:r>
              <a:endParaRPr lang="ru-RU" sz="1400" dirty="0">
                <a:latin typeface="Bahnschrift SemiLight" panose="020B0502040204020203" pitchFamily="34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 rot="2072078">
              <a:off x="5244782" y="2599185"/>
              <a:ext cx="1208737" cy="7282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Bahnschrift SemiLight" panose="020B0502040204020203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69879" y="2812769"/>
              <a:ext cx="840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Bahnschrift SemiLight" panose="020B0502040204020203" pitchFamily="34" charset="0"/>
                </a:rPr>
                <a:t>Завод</a:t>
              </a:r>
              <a:endParaRPr lang="ru-RU" dirty="0">
                <a:latin typeface="Bahnschrift SemiLight" panose="020B0502040204020203" pitchFamily="34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 rot="2072078">
              <a:off x="1777097" y="2141449"/>
              <a:ext cx="2378971" cy="7282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Bahnschrift SemiLight" panose="020B050204020402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697119" y="2406383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Bahnschrift SemiLight" panose="020B0502040204020203" pitchFamily="34" charset="0"/>
                </a:rPr>
                <a:t>Парк</a:t>
              </a:r>
              <a:endParaRPr lang="ru-RU" dirty="0">
                <a:latin typeface="Bahnschrift SemiLight" panose="020B0502040204020203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461531" y="1738980"/>
              <a:ext cx="2039341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Bahnschrift SemiLight" panose="020B0502040204020203" pitchFamily="34" charset="0"/>
                </a:rPr>
                <a:t>Жилые кварталы</a:t>
              </a:r>
              <a:endParaRPr lang="ru-RU" dirty="0">
                <a:latin typeface="Bahnschrift SemiLight" panose="020B0502040204020203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383434" y="977233"/>
              <a:ext cx="3772742" cy="95410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Bahnschrift SemiLight" panose="020B0502040204020203" pitchFamily="34" charset="0"/>
                  <a:ea typeface="Modern H Medium" panose="020B0603000000020004" pitchFamily="34" charset="-128"/>
                </a:rPr>
                <a:t>Указать </a:t>
              </a:r>
              <a:r>
                <a:rPr lang="ru-RU" sz="1400" dirty="0" smtClean="0">
                  <a:latin typeface="Bahnschrift SemiLight" panose="020B0502040204020203" pitchFamily="34" charset="0"/>
                  <a:ea typeface="Modern H Medium" panose="020B0603000000020004" pitchFamily="34" charset="-128"/>
                </a:rPr>
                <a:t>важные на </a:t>
              </a:r>
              <a:r>
                <a:rPr lang="ru-RU" sz="1400" dirty="0">
                  <a:latin typeface="Bahnschrift SemiLight" panose="020B0502040204020203" pitchFamily="34" charset="0"/>
                  <a:ea typeface="Modern H Medium" panose="020B0603000000020004" pitchFamily="34" charset="-128"/>
                </a:rPr>
                <a:t>В</a:t>
              </a:r>
              <a:r>
                <a:rPr lang="ru-RU" sz="1400" dirty="0" smtClean="0">
                  <a:latin typeface="Bahnschrift SemiLight" panose="020B0502040204020203" pitchFamily="34" charset="0"/>
                  <a:ea typeface="Modern H Medium" panose="020B0603000000020004" pitchFamily="34" charset="-128"/>
                </a:rPr>
                <a:t>аш взгляд объекты: направление основного трафика, ближайшие </a:t>
              </a:r>
              <a:r>
                <a:rPr lang="ru-RU" sz="1400" dirty="0">
                  <a:latin typeface="Bahnschrift SemiLight" panose="020B0502040204020203" pitchFamily="34" charset="0"/>
                  <a:ea typeface="Modern H Medium" panose="020B0603000000020004" pitchFamily="34" charset="-128"/>
                </a:rPr>
                <a:t>а</a:t>
              </a:r>
              <a:r>
                <a:rPr lang="ru-RU" sz="1400" dirty="0" smtClean="0">
                  <a:latin typeface="Bahnschrift SemiLight" panose="020B0502040204020203" pitchFamily="34" charset="0"/>
                  <a:ea typeface="Modern H Medium" panose="020B0603000000020004" pitchFamily="34" charset="-128"/>
                </a:rPr>
                <a:t>втомобильные ДЦ, Крупные торговые центры и т.д. и т.п.</a:t>
              </a:r>
              <a:endParaRPr lang="ru-RU" sz="1400" dirty="0">
                <a:latin typeface="Bahnschrift SemiLight" panose="020B0502040204020203" pitchFamily="34" charset="0"/>
                <a:ea typeface="Modern H Medium" panose="020B0603000000020004" pitchFamily="34" charset="-128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 rot="19486034">
            <a:off x="1595181" y="2746195"/>
            <a:ext cx="5936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kern="0" spc="1360" dirty="0" smtClean="0">
                <a:solidFill>
                  <a:srgbClr val="FF0000"/>
                </a:solidFill>
              </a:rPr>
              <a:t>ПРИМЕР</a:t>
            </a:r>
            <a:endParaRPr lang="ru-RU" sz="8000" b="1" kern="0" spc="136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92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7475" y="548680"/>
            <a:ext cx="7056784" cy="49006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СХЕМА ГЕНЕРАЛЬНОГО ПЛАНА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277475" y="1484784"/>
            <a:ext cx="8607158" cy="4896542"/>
            <a:chOff x="611189" y="1125742"/>
            <a:chExt cx="7325107" cy="3929208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5396" y="1125742"/>
              <a:ext cx="7200900" cy="3579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611189" y="4807975"/>
              <a:ext cx="2378075" cy="24697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22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chemeClr val="bg1"/>
                  </a:solidFill>
                  <a:latin typeface="Bahnschrift SemiLight" panose="020B0502040204020203" pitchFamily="34" charset="0"/>
                  <a:ea typeface="Modern H Medium" pitchFamily="34" charset="-128"/>
                </a:rPr>
                <a:t>Mercedes-Benz </a:t>
              </a:r>
              <a:endParaRPr lang="ru-RU" sz="1400" dirty="0">
                <a:solidFill>
                  <a:schemeClr val="bg1"/>
                </a:solidFill>
                <a:latin typeface="Bahnschrift SemiLight" panose="020B0502040204020203" pitchFamily="34" charset="0"/>
                <a:ea typeface="Modern H Medium" pitchFamily="34" charset="-128"/>
              </a:endParaRPr>
            </a:p>
          </p:txBody>
        </p:sp>
        <p:sp>
          <p:nvSpPr>
            <p:cNvPr id="19" name="Line 5"/>
            <p:cNvSpPr>
              <a:spLocks noChangeShapeType="1"/>
            </p:cNvSpPr>
            <p:nvPr/>
          </p:nvSpPr>
          <p:spPr bwMode="auto">
            <a:xfrm flipV="1">
              <a:off x="2555875" y="3901645"/>
              <a:ext cx="0" cy="864394"/>
            </a:xfrm>
            <a:prstGeom prst="line">
              <a:avLst/>
            </a:prstGeom>
            <a:noFill/>
            <a:ln w="19050">
              <a:solidFill>
                <a:srgbClr val="00428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3132138" y="4807973"/>
              <a:ext cx="1655762" cy="246974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dirty="0" smtClean="0">
                  <a:latin typeface="Bahnschrift SemiLight" panose="020B0502040204020203" pitchFamily="34" charset="0"/>
                  <a:ea typeface="Modern H Medium" pitchFamily="34" charset="-128"/>
                </a:rPr>
                <a:t>Предложение</a:t>
              </a:r>
              <a:endParaRPr lang="ru-RU" sz="1400" dirty="0">
                <a:latin typeface="Bahnschrift SemiLight" panose="020B0502040204020203" pitchFamily="34" charset="0"/>
                <a:ea typeface="Modern H Medium" pitchFamily="34" charset="-128"/>
              </a:endParaRPr>
            </a:p>
          </p:txBody>
        </p:sp>
        <p:sp>
          <p:nvSpPr>
            <p:cNvPr id="34" name="Line 7"/>
            <p:cNvSpPr>
              <a:spLocks noChangeShapeType="1"/>
            </p:cNvSpPr>
            <p:nvPr/>
          </p:nvSpPr>
          <p:spPr bwMode="auto">
            <a:xfrm flipV="1">
              <a:off x="3995738" y="3901645"/>
              <a:ext cx="0" cy="864394"/>
            </a:xfrm>
            <a:prstGeom prst="line">
              <a:avLst/>
            </a:prstGeom>
            <a:noFill/>
            <a:ln w="19050">
              <a:solidFill>
                <a:srgbClr val="00428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Text Box 8"/>
            <p:cNvSpPr txBox="1">
              <a:spLocks noChangeArrowheads="1"/>
            </p:cNvSpPr>
            <p:nvPr/>
          </p:nvSpPr>
          <p:spPr bwMode="auto">
            <a:xfrm>
              <a:off x="4932363" y="4807976"/>
              <a:ext cx="1441450" cy="24697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22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smtClean="0">
                  <a:solidFill>
                    <a:schemeClr val="bg1"/>
                  </a:solidFill>
                  <a:latin typeface="Bahnschrift SemiLight" panose="020B0502040204020203" pitchFamily="34" charset="0"/>
                  <a:ea typeface="Modern H Medium" pitchFamily="34" charset="-128"/>
                </a:rPr>
                <a:t>Infiniti</a:t>
              </a:r>
              <a:endParaRPr lang="ru-RU" sz="1400" dirty="0">
                <a:solidFill>
                  <a:schemeClr val="bg1"/>
                </a:solidFill>
                <a:latin typeface="Bahnschrift SemiLight" panose="020B0502040204020203" pitchFamily="34" charset="0"/>
                <a:ea typeface="Modern H Medium" pitchFamily="34" charset="-128"/>
              </a:endParaRPr>
            </a:p>
          </p:txBody>
        </p:sp>
        <p:sp>
          <p:nvSpPr>
            <p:cNvPr id="36" name="Line 9"/>
            <p:cNvSpPr>
              <a:spLocks noChangeShapeType="1"/>
            </p:cNvSpPr>
            <p:nvPr/>
          </p:nvSpPr>
          <p:spPr bwMode="auto">
            <a:xfrm flipV="1">
              <a:off x="5364163" y="3901645"/>
              <a:ext cx="0" cy="864394"/>
            </a:xfrm>
            <a:prstGeom prst="line">
              <a:avLst/>
            </a:prstGeom>
            <a:noFill/>
            <a:ln w="19050">
              <a:solidFill>
                <a:srgbClr val="00428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Text Box 10"/>
            <p:cNvSpPr txBox="1">
              <a:spLocks noChangeArrowheads="1"/>
            </p:cNvSpPr>
            <p:nvPr/>
          </p:nvSpPr>
          <p:spPr bwMode="auto">
            <a:xfrm>
              <a:off x="6586538" y="4807973"/>
              <a:ext cx="1009650" cy="24697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22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chemeClr val="bg1"/>
                  </a:solidFill>
                  <a:latin typeface="Bahnschrift SemiLight" panose="020B0502040204020203" pitchFamily="34" charset="0"/>
                  <a:ea typeface="Modern H Medium" pitchFamily="34" charset="-128"/>
                </a:rPr>
                <a:t>Toyota</a:t>
              </a:r>
              <a:endParaRPr lang="ru-RU" sz="1400" dirty="0">
                <a:solidFill>
                  <a:schemeClr val="bg1"/>
                </a:solidFill>
                <a:latin typeface="Bahnschrift SemiLight" panose="020B0502040204020203" pitchFamily="34" charset="0"/>
                <a:ea typeface="Modern H Medium" pitchFamily="34" charset="-128"/>
              </a:endParaRPr>
            </a:p>
          </p:txBody>
        </p:sp>
        <p:sp>
          <p:nvSpPr>
            <p:cNvPr id="38" name="Line 11"/>
            <p:cNvSpPr>
              <a:spLocks noChangeShapeType="1"/>
            </p:cNvSpPr>
            <p:nvPr/>
          </p:nvSpPr>
          <p:spPr bwMode="auto">
            <a:xfrm flipV="1">
              <a:off x="6732588" y="3901645"/>
              <a:ext cx="0" cy="864394"/>
            </a:xfrm>
            <a:prstGeom prst="line">
              <a:avLst/>
            </a:prstGeom>
            <a:noFill/>
            <a:ln w="19050">
              <a:solidFill>
                <a:srgbClr val="00428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77475" y="1162888"/>
            <a:ext cx="943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Bahnschrift SemiLight" panose="020B0502040204020203" pitchFamily="34" charset="0"/>
              </a:rPr>
              <a:t>Пример</a:t>
            </a:r>
            <a:endParaRPr lang="ru-RU" sz="1400" b="1" dirty="0">
              <a:latin typeface="Bahnschrift SemiLight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9486034">
            <a:off x="1595181" y="2710615"/>
            <a:ext cx="5936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kern="0" spc="1360" dirty="0" smtClean="0">
                <a:solidFill>
                  <a:srgbClr val="FF0000"/>
                </a:solidFill>
              </a:rPr>
              <a:t>ПРИМЕР</a:t>
            </a:r>
            <a:endParaRPr lang="ru-RU" sz="8000" b="1" kern="0" spc="136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62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6216" y="548680"/>
            <a:ext cx="7056784" cy="49006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ПЛАНИРОВКА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1516" y="1988840"/>
            <a:ext cx="5372100" cy="405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885506"/>
              </p:ext>
            </p:extLst>
          </p:nvPr>
        </p:nvGraphicFramePr>
        <p:xfrm>
          <a:off x="251520" y="2018576"/>
          <a:ext cx="3096344" cy="2345436"/>
        </p:xfrm>
        <a:graphic>
          <a:graphicData uri="http://schemas.openxmlformats.org/drawingml/2006/table">
            <a:tbl>
              <a:tblPr/>
              <a:tblGrid>
                <a:gridCol w="1224136"/>
                <a:gridCol w="1872208"/>
              </a:tblGrid>
              <a:tr h="781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Showroom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Шоу-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рум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(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Size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Размер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: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Длина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*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Ширина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)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м</a:t>
                      </a:r>
                      <a:r>
                        <a:rPr kumimoji="0" lang="ru-RU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2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(m x m)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81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W/S size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Слесарный цех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/>
                      </a:r>
                      <a:b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</a:b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(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Размер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: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Длина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*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Ширина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)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м</a:t>
                      </a:r>
                      <a:r>
                        <a:rPr kumimoji="0" lang="ru-RU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(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m x m)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81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Bodyshop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size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Кузовной цех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(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Размер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: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Длина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*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Ширина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)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м</a:t>
                      </a:r>
                      <a:r>
                        <a:rPr kumimoji="0" lang="ru-RU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(m x m)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79912" y="1556792"/>
            <a:ext cx="943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Bahnschrift SemiLight" panose="020B0502040204020203" pitchFamily="34" charset="0"/>
              </a:rPr>
              <a:t>Пример</a:t>
            </a:r>
            <a:endParaRPr lang="ru-RU" sz="1400" b="1" dirty="0">
              <a:latin typeface="Bahnschrift Semi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486034">
            <a:off x="1595181" y="2710615"/>
            <a:ext cx="5936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kern="0" spc="1360" dirty="0" smtClean="0">
                <a:solidFill>
                  <a:srgbClr val="FF0000"/>
                </a:solidFill>
              </a:rPr>
              <a:t>ПРИМЕР</a:t>
            </a:r>
            <a:endParaRPr lang="ru-RU" sz="8000" b="1" kern="0" spc="136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3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76672"/>
            <a:ext cx="7056784" cy="49006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3-</a:t>
            </a:r>
            <a:r>
              <a:rPr lang="en-US" dirty="0">
                <a:solidFill>
                  <a:schemeClr val="tx1"/>
                </a:solidFill>
                <a:latin typeface="Bahnschrift SemiBold" panose="020B0502040204020203" pitchFamily="34" charset="0"/>
              </a:rPr>
              <a:t>D </a:t>
            </a:r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ВИД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484" y="1491630"/>
            <a:ext cx="8892480" cy="3809578"/>
          </a:xfrm>
          <a:prstGeom prst="rect">
            <a:avLst/>
          </a:prstGeom>
          <a:solidFill>
            <a:srgbClr val="CA0010">
              <a:alpha val="4000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7475" y="1258421"/>
            <a:ext cx="943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Bahnschrift SemiLight" panose="020B0502040204020203" pitchFamily="34" charset="0"/>
              </a:rPr>
              <a:t>Пример</a:t>
            </a:r>
            <a:endParaRPr lang="ru-RU" sz="1400" b="1" dirty="0">
              <a:latin typeface="Bahnschrift Semi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486034">
            <a:off x="1595181" y="2710615"/>
            <a:ext cx="5936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kern="0" spc="1360" dirty="0" smtClean="0">
                <a:solidFill>
                  <a:srgbClr val="FF0000"/>
                </a:solidFill>
              </a:rPr>
              <a:t>ПРИМЕР</a:t>
            </a:r>
            <a:endParaRPr lang="ru-RU" sz="8000" b="1" kern="0" spc="136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67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94114" y="3902838"/>
            <a:ext cx="4032250" cy="25497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Дополнительное фото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694114" y="1197982"/>
            <a:ext cx="4032250" cy="25497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Фото прилегающей территории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45444" y="3903545"/>
            <a:ext cx="4032250" cy="25497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Дополнительное фото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45840" y="1197629"/>
            <a:ext cx="4032250" cy="25497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Фото прилегающей территории</a:t>
            </a:r>
          </a:p>
        </p:txBody>
      </p:sp>
      <p:sp>
        <p:nvSpPr>
          <p:cNvPr id="11" name="Заголовок 3"/>
          <p:cNvSpPr>
            <a:spLocks noGrp="1"/>
          </p:cNvSpPr>
          <p:nvPr>
            <p:ph type="title"/>
          </p:nvPr>
        </p:nvSpPr>
        <p:spPr>
          <a:xfrm>
            <a:off x="251520" y="478313"/>
            <a:ext cx="7056784" cy="49006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СУЩЕСТВУЮЩИЙ</a:t>
            </a:r>
            <a:r>
              <a:rPr lang="ru-RU" sz="1800" dirty="0" smtClean="0"/>
              <a:t> </a:t>
            </a:r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ВИД (ФОТО)</a:t>
            </a:r>
          </a:p>
        </p:txBody>
      </p:sp>
    </p:spTree>
    <p:extLst>
      <p:ext uri="{BB962C8B-B14F-4D97-AF65-F5344CB8AC3E}">
        <p14:creationId xmlns:p14="http://schemas.microsoft.com/office/powerpoint/2010/main" val="285403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16214" y="3903192"/>
            <a:ext cx="4032250" cy="25494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Дополнительное фото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716016" y="1210092"/>
            <a:ext cx="4032250" cy="25494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Фото участка по фасаду справа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67544" y="3903899"/>
            <a:ext cx="4032250" cy="25494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Дополнительное фото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67742" y="1209739"/>
            <a:ext cx="4032250" cy="25494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Фото участка по фасаду слева</a:t>
            </a:r>
          </a:p>
        </p:txBody>
      </p:sp>
      <p:sp>
        <p:nvSpPr>
          <p:cNvPr id="11" name="Заголовок 3"/>
          <p:cNvSpPr>
            <a:spLocks noGrp="1"/>
          </p:cNvSpPr>
          <p:nvPr>
            <p:ph type="title"/>
          </p:nvPr>
        </p:nvSpPr>
        <p:spPr>
          <a:xfrm>
            <a:off x="251520" y="478313"/>
            <a:ext cx="7056784" cy="49006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СУЩЕСТВУЮЩИЙ</a:t>
            </a:r>
            <a:r>
              <a:rPr lang="ru-RU" sz="1800" dirty="0" smtClean="0"/>
              <a:t> </a:t>
            </a:r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ВИД (ФОТО)</a:t>
            </a:r>
          </a:p>
        </p:txBody>
      </p:sp>
    </p:spTree>
    <p:extLst>
      <p:ext uri="{BB962C8B-B14F-4D97-AF65-F5344CB8AC3E}">
        <p14:creationId xmlns:p14="http://schemas.microsoft.com/office/powerpoint/2010/main" val="415521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24786" y="3890205"/>
            <a:ext cx="4032250" cy="2592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Дополнительное фото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723254" y="1125097"/>
            <a:ext cx="4032250" cy="2592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Дополнительное салона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76116" y="3890912"/>
            <a:ext cx="4032250" cy="2592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Дополнительное фото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74980" y="1124744"/>
            <a:ext cx="4032250" cy="2592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Дополнительное салона</a:t>
            </a:r>
          </a:p>
        </p:txBody>
      </p:sp>
      <p:sp>
        <p:nvSpPr>
          <p:cNvPr id="11" name="Заголовок 3"/>
          <p:cNvSpPr>
            <a:spLocks noGrp="1"/>
          </p:cNvSpPr>
          <p:nvPr>
            <p:ph type="title"/>
          </p:nvPr>
        </p:nvSpPr>
        <p:spPr>
          <a:xfrm>
            <a:off x="251520" y="478313"/>
            <a:ext cx="7056784" cy="49006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СУЩЕСТВУЮЩИЙ</a:t>
            </a:r>
            <a:r>
              <a:rPr lang="ru-RU" sz="1800" dirty="0" smtClean="0"/>
              <a:t> </a:t>
            </a:r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ВИД (ФОТО)</a:t>
            </a:r>
          </a:p>
        </p:txBody>
      </p:sp>
    </p:spTree>
    <p:extLst>
      <p:ext uri="{BB962C8B-B14F-4D97-AF65-F5344CB8AC3E}">
        <p14:creationId xmlns:p14="http://schemas.microsoft.com/office/powerpoint/2010/main" val="218778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9992118"/>
              </p:ext>
            </p:extLst>
          </p:nvPr>
        </p:nvGraphicFramePr>
        <p:xfrm>
          <a:off x="179512" y="1988840"/>
          <a:ext cx="8640960" cy="1224136"/>
        </p:xfrm>
        <a:graphic>
          <a:graphicData uri="http://schemas.openxmlformats.org/drawingml/2006/table">
            <a:tbl>
              <a:tblPr/>
              <a:tblGrid>
                <a:gridCol w="2137011"/>
                <a:gridCol w="6503949"/>
              </a:tblGrid>
              <a:tr h="3991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Modern H Medium" pitchFamily="34" charset="-128"/>
                        </a:rPr>
                        <a:t>Company/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Modern H Medium" pitchFamily="34" charset="-128"/>
                        </a:rPr>
                        <a:t>Компания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91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Modern H Medium" pitchFamily="34" charset="-128"/>
                        </a:rPr>
                        <a:t>City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Modern H Medium" pitchFamily="34" charset="-128"/>
                        </a:rPr>
                        <a:t>/Город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57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Modern H Medium" pitchFamily="34" charset="-128"/>
                        </a:rPr>
                        <a:t>Date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Modern H Medium" pitchFamily="34" charset="-128"/>
                        </a:rPr>
                        <a:t>/Дата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73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78313"/>
            <a:ext cx="7056784" cy="49006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СУЩЕСТВУЮЩИЙ</a:t>
            </a:r>
            <a:r>
              <a:rPr lang="ru-RU" sz="1800" dirty="0" smtClean="0"/>
              <a:t> </a:t>
            </a:r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ВИД (ФОТО)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16214" y="3932349"/>
            <a:ext cx="4032250" cy="2592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Дополнительное фото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67544" y="3933056"/>
            <a:ext cx="4032250" cy="2592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Дополнительное фото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730298" y="1126030"/>
            <a:ext cx="4032250" cy="2592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Фото сервиса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82024" y="1125677"/>
            <a:ext cx="4032250" cy="2592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Фото сервиса</a:t>
            </a:r>
          </a:p>
        </p:txBody>
      </p:sp>
    </p:spTree>
    <p:extLst>
      <p:ext uri="{BB962C8B-B14F-4D97-AF65-F5344CB8AC3E}">
        <p14:creationId xmlns:p14="http://schemas.microsoft.com/office/powerpoint/2010/main" val="123369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04664"/>
            <a:ext cx="7056784" cy="49006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СУЩЕСТВУЮЩИЙ ВИД (ФОТО)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15272" y="3903545"/>
            <a:ext cx="4032250" cy="25490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Дополнительное фото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716016" y="1139144"/>
            <a:ext cx="4032250" cy="25490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Фото мойки для новых автомобилей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66602" y="3904252"/>
            <a:ext cx="4032250" cy="25490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Дополнительное фото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67742" y="1138791"/>
            <a:ext cx="4032250" cy="25490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Фото мойки для новых автомобилей</a:t>
            </a:r>
          </a:p>
        </p:txBody>
      </p:sp>
    </p:spTree>
    <p:extLst>
      <p:ext uri="{BB962C8B-B14F-4D97-AF65-F5344CB8AC3E}">
        <p14:creationId xmlns:p14="http://schemas.microsoft.com/office/powerpoint/2010/main" val="55420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18654"/>
            <a:ext cx="7056784" cy="49006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СУЩЕСТВУЮЩИЙ ВИД (ФОТО)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16214" y="3975553"/>
            <a:ext cx="4032250" cy="26210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Дополнительное фото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716016" y="1211152"/>
            <a:ext cx="4032250" cy="26210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Фото кузовного сервиса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67544" y="3976260"/>
            <a:ext cx="4032250" cy="26210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Дополнительное фото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67742" y="1210799"/>
            <a:ext cx="4032250" cy="26210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Фото кузовного сервиса</a:t>
            </a:r>
          </a:p>
        </p:txBody>
      </p:sp>
    </p:spTree>
    <p:extLst>
      <p:ext uri="{BB962C8B-B14F-4D97-AF65-F5344CB8AC3E}">
        <p14:creationId xmlns:p14="http://schemas.microsoft.com/office/powerpoint/2010/main" val="394516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61858"/>
            <a:ext cx="7056784" cy="49006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СУЩЕСТВУЮЩИЙ ВИД (ФОТО)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16412" y="3975553"/>
            <a:ext cx="4032250" cy="25490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Дополнительное фото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716016" y="1283160"/>
            <a:ext cx="4032250" cy="25490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Фото склада запасных частей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67742" y="3976260"/>
            <a:ext cx="4032250" cy="25490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Дополнительное фото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67742" y="1282807"/>
            <a:ext cx="4032250" cy="25490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Фото склада запасных частей</a:t>
            </a:r>
          </a:p>
        </p:txBody>
      </p:sp>
    </p:spTree>
    <p:extLst>
      <p:ext uri="{BB962C8B-B14F-4D97-AF65-F5344CB8AC3E}">
        <p14:creationId xmlns:p14="http://schemas.microsoft.com/office/powerpoint/2010/main" val="185567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61505"/>
            <a:ext cx="7056784" cy="49006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СУЩЕСТВУЮЩИЙ ВИД (ФОТО)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98504" y="3975553"/>
            <a:ext cx="4032250" cy="26210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Дополнительное фото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716016" y="1211152"/>
            <a:ext cx="4032250" cy="26210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Фото зоны выдачи новых </a:t>
            </a:r>
            <a:r>
              <a:rPr lang="ru-RU" dirty="0" err="1" smtClean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а.м</a:t>
            </a:r>
            <a:r>
              <a:rPr lang="ru-RU" dirty="0" smtClean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49834" y="3976260"/>
            <a:ext cx="4032250" cy="26210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Дополнительное фото</a:t>
            </a:r>
            <a:endParaRPr lang="ru-RU" dirty="0">
              <a:latin typeface="Bahnschrift SemiLight" panose="020B0502040204020203" pitchFamily="34" charset="0"/>
              <a:ea typeface="Modern H Medium" panose="020B0603000000020004" pitchFamily="34" charset="-128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67742" y="1210799"/>
            <a:ext cx="4032250" cy="26210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Фото зоны выдачи новых </a:t>
            </a:r>
            <a:r>
              <a:rPr lang="ru-RU" dirty="0" err="1" smtClean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а.м</a:t>
            </a:r>
            <a:r>
              <a:rPr lang="ru-RU" dirty="0" smtClean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996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76672"/>
            <a:ext cx="6203032" cy="49006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ОБЩАЯ ИНФОРМАЦИЯ О КОМПАНИИ</a:t>
            </a:r>
            <a:endParaRPr lang="ru-RU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</p:txBody>
      </p:sp>
      <p:graphicFrame>
        <p:nvGraphicFramePr>
          <p:cNvPr id="5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251440"/>
              </p:ext>
            </p:extLst>
          </p:nvPr>
        </p:nvGraphicFramePr>
        <p:xfrm>
          <a:off x="251520" y="1196752"/>
          <a:ext cx="8640960" cy="2281428"/>
        </p:xfrm>
        <a:graphic>
          <a:graphicData uri="http://schemas.openxmlformats.org/drawingml/2006/table">
            <a:tbl>
              <a:tblPr/>
              <a:tblGrid>
                <a:gridCol w="2159265"/>
                <a:gridCol w="4023170"/>
                <a:gridCol w="670507"/>
                <a:gridCol w="1788018"/>
              </a:tblGrid>
              <a:tr h="230859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Contact information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/Контактная информация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Legal Entity Name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/Наименование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8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Address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/Адрес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+mn-cs"/>
                        </a:rPr>
                        <a:t>ИНН: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08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Кадастровый номер участка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95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Contacts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/Контакты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Phone number/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Телефон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Address for correspondence/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Почтовый адрес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E-mail: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Website/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веб-сайт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95545"/>
              </p:ext>
            </p:extLst>
          </p:nvPr>
        </p:nvGraphicFramePr>
        <p:xfrm>
          <a:off x="251520" y="3717032"/>
          <a:ext cx="8640960" cy="2664297"/>
        </p:xfrm>
        <a:graphic>
          <a:graphicData uri="http://schemas.openxmlformats.org/drawingml/2006/table">
            <a:tbl>
              <a:tblPr/>
              <a:tblGrid>
                <a:gridCol w="2159265"/>
                <a:gridCol w="1790607"/>
                <a:gridCol w="1487426"/>
                <a:gridCol w="1711138"/>
                <a:gridCol w="1492524"/>
              </a:tblGrid>
              <a:tr h="254976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Project Management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/Менеджеры проекта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9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Position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/Должность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CEO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/Гендиректор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Project Manager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/Менеджер проекта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9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Name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/ФИО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0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Contacts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/Контакты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Cell 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E-mail: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Cell 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E-mail: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9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Birthday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/День Рождения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Фото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Фото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9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Education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/Образование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93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Experience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/Опыт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89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76672"/>
            <a:ext cx="6203032" cy="49006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ИНФОРМАЦИЯ ОБ УЧРЕДИТЕЛЯХ</a:t>
            </a:r>
          </a:p>
        </p:txBody>
      </p:sp>
      <p:graphicFrame>
        <p:nvGraphicFramePr>
          <p:cNvPr id="7" name="Group 2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550347"/>
              </p:ext>
            </p:extLst>
          </p:nvPr>
        </p:nvGraphicFramePr>
        <p:xfrm>
          <a:off x="251521" y="1268758"/>
          <a:ext cx="8640958" cy="4464497"/>
        </p:xfrm>
        <a:graphic>
          <a:graphicData uri="http://schemas.openxmlformats.org/drawingml/2006/table">
            <a:tbl>
              <a:tblPr/>
              <a:tblGrid>
                <a:gridCol w="2469130"/>
                <a:gridCol w="2108707"/>
                <a:gridCol w="2108707"/>
                <a:gridCol w="1954414"/>
              </a:tblGrid>
              <a:tr h="351991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Shareholders /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Учредители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19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Name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Имя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24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Birthday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Дата рождения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53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Stake Capital amount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Сумма уставного капитала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19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67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Company profile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Сфера деятельности 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839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Photo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Фото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фото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фото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фото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49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04664"/>
            <a:ext cx="5904656" cy="49006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ОРГАНИЗАЦИОННАЯ СТРУКТУРА КОМПАНИИ</a:t>
            </a:r>
          </a:p>
        </p:txBody>
      </p:sp>
      <p:pic>
        <p:nvPicPr>
          <p:cNvPr id="5" name="Picture 2" descr="http://www.bankreferatov.ru/Images/48/C325729F00717F7B43257B0B0009CE48/%D0%A3%D1%87%D0%B5%D1%82%20%D1%82%D1%80%D1%83%D0%B4%D0%B0%20%D0%B8%20%D0%B7%D0%B0%D1%80%D0%B0%D0%B1%D0%BE%D1%82%D0%BD%D0%BE%D0%B9%20%D0%BF%D0%BB%D0%B0%D1%82%D1%8B%20%D0%BD%D0%B0%20%D0%9E%D0%9E%D0%9E%20%D0%90%D0%B2%D1%82%D0%BE%D0%BC%D0%BE%D0%B1%D0%B8%D0%BB%D0%B8%20%D0%91%D0%B0%D0%B2%D0%B0%D1%80%D0%B8%D0%B8.doc/img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4" y="2012072"/>
            <a:ext cx="743711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5589240"/>
            <a:ext cx="8640959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Bahnschrift SemiLight" panose="020B0502040204020203" pitchFamily="34" charset="0"/>
              </a:rPr>
              <a:t>Если компания, подающая заявку на получение статуса официального дилера, является частью группы компаний или холдинга, необходимо предоставить организационную структуру холдинга на следующем слайде.</a:t>
            </a:r>
            <a:endParaRPr lang="ru-RU" sz="1400" dirty="0">
              <a:latin typeface="Bahnschrift SemiLight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465039"/>
            <a:ext cx="943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Bahnschrift SemiLight" panose="020B0502040204020203" pitchFamily="34" charset="0"/>
              </a:rPr>
              <a:t>Пример</a:t>
            </a:r>
            <a:endParaRPr lang="ru-RU" sz="1400" b="1" dirty="0">
              <a:latin typeface="Bahnschrift SemiLigh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9486034">
            <a:off x="1595181" y="2710615"/>
            <a:ext cx="5936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kern="0" spc="1360" dirty="0" smtClean="0">
                <a:solidFill>
                  <a:srgbClr val="FF0000"/>
                </a:solidFill>
              </a:rPr>
              <a:t>ПРИМЕР</a:t>
            </a:r>
            <a:endParaRPr lang="ru-RU" sz="8000" b="1" kern="0" spc="136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3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2103" y="476672"/>
            <a:ext cx="6203032" cy="49006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ОРГАНИЗАЦИОННАЯ СТРУКТУРА ХОЛДИНГА</a:t>
            </a:r>
          </a:p>
        </p:txBody>
      </p:sp>
      <p:pic>
        <p:nvPicPr>
          <p:cNvPr id="5" name="Picture 2" descr="http://corporate.amiro.ru/_mod_files/ce_images/vi-sshem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71" y="2276872"/>
            <a:ext cx="8076729" cy="363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1465039"/>
            <a:ext cx="943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Bahnschrift SemiLight" panose="020B0502040204020203" pitchFamily="34" charset="0"/>
              </a:rPr>
              <a:t>Пример</a:t>
            </a:r>
            <a:endParaRPr lang="ru-RU" sz="1400" b="1" dirty="0">
              <a:latin typeface="Bahnschrift SemiLigh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9486034">
            <a:off x="1595181" y="2710615"/>
            <a:ext cx="5936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kern="0" spc="1360" dirty="0" smtClean="0">
                <a:solidFill>
                  <a:srgbClr val="FF0000"/>
                </a:solidFill>
              </a:rPr>
              <a:t>ПРИМЕР</a:t>
            </a:r>
            <a:endParaRPr lang="ru-RU" sz="8000" b="1" kern="0" spc="136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0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476672"/>
            <a:ext cx="6203032" cy="49006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ДАННЫЕ ПО СУЩЕСТВУЮЩЕМУ БИЗНЕСУ</a:t>
            </a:r>
          </a:p>
        </p:txBody>
      </p:sp>
      <p:graphicFrame>
        <p:nvGraphicFramePr>
          <p:cNvPr id="7" name="Group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146896"/>
              </p:ext>
            </p:extLst>
          </p:nvPr>
        </p:nvGraphicFramePr>
        <p:xfrm>
          <a:off x="323528" y="1700808"/>
          <a:ext cx="8496945" cy="4443086"/>
        </p:xfrm>
        <a:graphic>
          <a:graphicData uri="http://schemas.openxmlformats.org/drawingml/2006/table">
            <a:tbl>
              <a:tblPr/>
              <a:tblGrid>
                <a:gridCol w="2088232"/>
                <a:gridCol w="1532205"/>
                <a:gridCol w="1631268"/>
                <a:gridCol w="1622620"/>
                <a:gridCol w="1622620"/>
              </a:tblGrid>
              <a:tr h="4314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Brands in portfolio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Бренды в портфолио кандидата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Brand Name 1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Brand Name 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Brand Name 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Brand Name 4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Start of Business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Начало    деятельности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ДД/ММ/ГГГГ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ДД/ММ/ГГГГ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ДД/ММ/ГГГГ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ДД/ММ/ГГГГ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Showroom and W.S</a:t>
                      </a:r>
                      <a:r>
                        <a:rPr kumimoji="0" lang="ru-RU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 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Size/ 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Площадь Шоу-</a:t>
                      </a:r>
                      <a:r>
                        <a:rPr kumimoji="0" lang="ru-RU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рума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/ сервиса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㎡/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㎡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㎡/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㎡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㎡/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㎡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㎡/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㎡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Type of Dealership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Тип дилерского центра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Mono/</a:t>
                      </a:r>
                      <a:r>
                        <a:rPr kumimoji="0" lang="en-US" altLang="ko-K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Multy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 </a:t>
                      </a:r>
                      <a:r>
                        <a:rPr kumimoji="0" lang="ru-RU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Отдельностоящий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Мультибренд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Mono/</a:t>
                      </a:r>
                      <a:r>
                        <a:rPr kumimoji="0" lang="en-US" altLang="ko-K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Multy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Отдельностоящий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Мультибренд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.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Mono/</a:t>
                      </a:r>
                      <a:r>
                        <a:rPr kumimoji="0" lang="en-US" altLang="ko-K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Multy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 </a:t>
                      </a:r>
                      <a:r>
                        <a:rPr kumimoji="0" lang="ru-RU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Отдельностоящий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Мультибренд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.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Mono/</a:t>
                      </a:r>
                      <a:r>
                        <a:rPr kumimoji="0" lang="en-US" altLang="ko-K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Multy</a:t>
                      </a:r>
                      <a:endParaRPr kumimoji="0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Отдельностоящий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Мультибренд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.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8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Sales 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2022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Продажи 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2022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, 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шт.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Sales 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2023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Продажи 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2023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, 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шт.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Sales 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2024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Продажи 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2024, 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 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шт.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6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Employees </a:t>
                      </a:r>
                      <a:r>
                        <a:rPr kumimoji="0" lang="en-US" altLang="ko-K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q’ty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Кол-во сотрудников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Employees  turnover ratio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Коэф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-т текучести кадров </a:t>
                      </a:r>
                      <a:r>
                        <a:rPr kumimoji="0" lang="ru-RU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(%)</a:t>
                      </a:r>
                      <a:endParaRPr kumimoji="0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6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Investment obligations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Наличие инвестиционных обязательств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(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да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нет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)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(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да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нет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)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(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да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нет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)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(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да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нет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)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68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Photo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/Фото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20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76672"/>
            <a:ext cx="6696744" cy="49006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БИЗНЕС-ПЛАН ПРОДАЖИ НОВЫХ АВТОМОБИЛЕЙ</a:t>
            </a:r>
          </a:p>
        </p:txBody>
      </p:sp>
      <p:graphicFrame>
        <p:nvGraphicFramePr>
          <p:cNvPr id="6" name="Group 2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935357"/>
              </p:ext>
            </p:extLst>
          </p:nvPr>
        </p:nvGraphicFramePr>
        <p:xfrm>
          <a:off x="323528" y="1628800"/>
          <a:ext cx="7776864" cy="2383242"/>
        </p:xfrm>
        <a:graphic>
          <a:graphicData uri="http://schemas.openxmlformats.org/drawingml/2006/table">
            <a:tbl>
              <a:tblPr/>
              <a:tblGrid>
                <a:gridCol w="2952328"/>
                <a:gridCol w="1656184"/>
                <a:gridCol w="1656184"/>
                <a:gridCol w="1512168"/>
              </a:tblGrid>
              <a:tr h="312362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Прогноз продаж новых автомобилей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OMODA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37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Period/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Период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2025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2026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2027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76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Total /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Всего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OMODA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23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OMODA C5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23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OMODA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C7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23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OMODA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S5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23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OMODA S5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GT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365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90662"/>
            <a:ext cx="7056784" cy="49006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ИНФОРМАЦИЯ О ПРЕДЛОЖЕНИИ</a:t>
            </a:r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413009"/>
              </p:ext>
            </p:extLst>
          </p:nvPr>
        </p:nvGraphicFramePr>
        <p:xfrm>
          <a:off x="251520" y="1268760"/>
          <a:ext cx="8640960" cy="4698526"/>
        </p:xfrm>
        <a:graphic>
          <a:graphicData uri="http://schemas.openxmlformats.org/drawingml/2006/table">
            <a:tbl>
              <a:tblPr/>
              <a:tblGrid>
                <a:gridCol w="1181680"/>
                <a:gridCol w="3249620"/>
                <a:gridCol w="4209660"/>
              </a:tblGrid>
              <a:tr h="48006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Building construction type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Формат организации здания  (</a:t>
                      </a:r>
                      <a:r>
                        <a:rPr kumimoji="0" lang="ru-RU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+mn-cs"/>
                        </a:rPr>
                        <a:t>нужное подчеркнуть)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arenR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Greenfield/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Новое строительство</a:t>
                      </a:r>
                    </a:p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2)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Reconstruction/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Реконструкция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3)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Rebranding/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Ребрендинг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29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Facility type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Тип дилерского центра 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(нужное подчеркнуть)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Mono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Моно-бренд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/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Multy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Мульти-бренд 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2900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Facility details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Данные по помещению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Address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Адрес центра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2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Property status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Статус собственности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4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Landplot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size/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Размер земельного участка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Га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31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Showroom size/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Шоу-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рум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Длина Х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㎡ 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(  m x   m)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0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W/S Size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Слесарный цех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/>
                      </a:r>
                      <a:b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</a:b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Х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㎡ 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(  m x   m)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51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Warehouse size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Склад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Х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㎡ 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(  m x   m)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006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Communications availability (electricity, water, heating)/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Наличие коммуникаций (электричество, вода, отопление)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431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Terms of launching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Срок готовности к запуску центра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ММ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 ГГГГГ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1520" y="6021288"/>
            <a:ext cx="87129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Шоу-</a:t>
            </a:r>
            <a:r>
              <a:rPr lang="ru-RU" sz="700" dirty="0" err="1" smtClean="0"/>
              <a:t>рум</a:t>
            </a:r>
            <a:r>
              <a:rPr lang="ru-RU" sz="700" dirty="0" smtClean="0"/>
              <a:t> не </a:t>
            </a:r>
            <a:r>
              <a:rPr lang="ru-RU" sz="700" dirty="0"/>
              <a:t>менее </a:t>
            </a:r>
            <a:r>
              <a:rPr lang="en-US" sz="700" b="1" dirty="0" smtClean="0"/>
              <a:t>350  </a:t>
            </a:r>
            <a:r>
              <a:rPr lang="ru-RU" sz="700" b="1" dirty="0" err="1" smtClean="0"/>
              <a:t>кв.м</a:t>
            </a:r>
            <a:r>
              <a:rPr lang="ru-RU" sz="700" dirty="0" smtClean="0"/>
              <a:t>. </a:t>
            </a:r>
            <a:r>
              <a:rPr lang="ru-RU" sz="700" dirty="0"/>
              <a:t>и всю </a:t>
            </a:r>
            <a:r>
              <a:rPr lang="ru-RU" sz="700" dirty="0" smtClean="0"/>
              <a:t>соответствующую </a:t>
            </a:r>
            <a:r>
              <a:rPr lang="ru-RU" sz="700" dirty="0"/>
              <a:t>инфраструктуру (отдел продаж, приемку сервиса, переговорные, кабинеты персонала </a:t>
            </a:r>
            <a:r>
              <a:rPr lang="ru-RU" sz="700" dirty="0" err="1"/>
              <a:t>и.т.д</a:t>
            </a:r>
            <a:r>
              <a:rPr lang="ru-RU" sz="700" dirty="0"/>
              <a:t>.) с возможностью расширения.</a:t>
            </a:r>
          </a:p>
          <a:p>
            <a:r>
              <a:rPr lang="ru-RU" sz="700" dirty="0"/>
              <a:t>Сервисная зона должна включать мойку, </a:t>
            </a:r>
            <a:r>
              <a:rPr lang="ru-RU" sz="700" dirty="0" smtClean="0"/>
              <a:t>прямую приемку, более </a:t>
            </a:r>
            <a:r>
              <a:rPr lang="ru-RU" sz="700" dirty="0"/>
              <a:t>3-х подъемников, склады (з/ч, гарантии, ГСМ и </a:t>
            </a:r>
            <a:r>
              <a:rPr lang="ru-RU" sz="700" dirty="0" err="1"/>
              <a:t>спец.инструмента</a:t>
            </a:r>
            <a:r>
              <a:rPr lang="ru-RU" sz="700" dirty="0"/>
              <a:t>) с возможностью расширения.</a:t>
            </a:r>
          </a:p>
          <a:p>
            <a:r>
              <a:rPr lang="ru-RU" sz="700" dirty="0"/>
              <a:t>К запуску работы необходимо будет произвести заказ на оборудование, мебель и элементы внутренней и внешней визуальной идентификации, согласно минимальному </a:t>
            </a:r>
            <a:r>
              <a:rPr lang="ru-RU" sz="700" dirty="0" err="1" smtClean="0"/>
              <a:t>переченю</a:t>
            </a:r>
            <a:r>
              <a:rPr lang="ru-RU" sz="700" dirty="0" smtClean="0"/>
              <a:t>, </a:t>
            </a:r>
            <a:r>
              <a:rPr lang="ru-RU" sz="700" dirty="0"/>
              <a:t>в </a:t>
            </a:r>
            <a:r>
              <a:rPr lang="ru-RU" sz="700" dirty="0" smtClean="0"/>
              <a:t>соответствии </a:t>
            </a:r>
            <a:r>
              <a:rPr lang="ru-RU" sz="700" dirty="0"/>
              <a:t>с требованиями бренда.</a:t>
            </a:r>
          </a:p>
        </p:txBody>
      </p:sp>
    </p:spTree>
    <p:extLst>
      <p:ext uri="{BB962C8B-B14F-4D97-AF65-F5344CB8AC3E}">
        <p14:creationId xmlns:p14="http://schemas.microsoft.com/office/powerpoint/2010/main" val="421141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5373</TotalTime>
  <Words>943</Words>
  <Application>Microsoft Office PowerPoint</Application>
  <PresentationFormat>Экран (4:3)</PresentationFormat>
  <Paragraphs>253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Bahnschrift SemiBold</vt:lpstr>
      <vt:lpstr>Bahnschrift SemiLight</vt:lpstr>
      <vt:lpstr>Calibri</vt:lpstr>
      <vt:lpstr>Modern H Medium</vt:lpstr>
      <vt:lpstr>TacticSans-Bld</vt:lpstr>
      <vt:lpstr>TacticSans-Med</vt:lpstr>
      <vt:lpstr>가는각진제목체</vt:lpstr>
      <vt:lpstr>Тема Office</vt:lpstr>
      <vt:lpstr>ЗАЯВКА ОТ  КАНДИДАТА</vt:lpstr>
      <vt:lpstr>Презентация PowerPoint</vt:lpstr>
      <vt:lpstr>ОБЩАЯ ИНФОРМАЦИЯ О КОМПАНИИ</vt:lpstr>
      <vt:lpstr>ИНФОРМАЦИЯ ОБ УЧРЕДИТЕЛЯХ</vt:lpstr>
      <vt:lpstr>ОРГАНИЗАЦИОННАЯ СТРУКТУРА КОМПАНИИ</vt:lpstr>
      <vt:lpstr>ОРГАНИЗАЦИОННАЯ СТРУКТУРА ХОЛДИНГА</vt:lpstr>
      <vt:lpstr>ДАННЫЕ ПО СУЩЕСТВУЮЩЕМУ БИЗНЕСУ</vt:lpstr>
      <vt:lpstr>БИЗНЕС-ПЛАН ПРОДАЖИ НОВЫХ АВТОМОБИЛЕЙ</vt:lpstr>
      <vt:lpstr>ИНФОРМАЦИЯ О ПРЕДЛОЖЕНИИ</vt:lpstr>
      <vt:lpstr>СРОКИ ВВОДА ОБЪЕКТА В ЭКСПЛУАТАЦИЮ</vt:lpstr>
      <vt:lpstr>КАРТА</vt:lpstr>
      <vt:lpstr>КАРТА ГОРОДА</vt:lpstr>
      <vt:lpstr>КАРТА РАЙОНА</vt:lpstr>
      <vt:lpstr>СХЕМА ГЕНЕРАЛЬНОГО ПЛАНА</vt:lpstr>
      <vt:lpstr>ПЛАНИРОВКА</vt:lpstr>
      <vt:lpstr>3-D ВИД</vt:lpstr>
      <vt:lpstr>СУЩЕСТВУЮЩИЙ ВИД (ФОТО)</vt:lpstr>
      <vt:lpstr>СУЩЕСТВУЮЩИЙ ВИД (ФОТО)</vt:lpstr>
      <vt:lpstr>СУЩЕСТВУЮЩИЙ ВИД (ФОТО)</vt:lpstr>
      <vt:lpstr>СУЩЕСТВУЮЩИЙ ВИД (ФОТО)</vt:lpstr>
      <vt:lpstr>СУЩЕСТВУЮЩИЙ ВИД (ФОТО)</vt:lpstr>
      <vt:lpstr>СУЩЕСТВУЮЩИЙ ВИД (ФОТО)</vt:lpstr>
      <vt:lpstr>СУЩЕСТВУЮЩИЙ ВИД (ФОТО)</vt:lpstr>
      <vt:lpstr>СУЩЕСТВУЮЩИЙ ВИД (ФОТО)</vt:lpstr>
    </vt:vector>
  </TitlesOfParts>
  <Company>JSC "Chery Automobile Rus"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ЗАЯВКА ОТ КАНДИДАТА</dc:title>
  <dc:creator>Egor.Kalashnikov</dc:creator>
  <cp:lastModifiedBy>Krivchenkov Dmitry</cp:lastModifiedBy>
  <cp:revision>55</cp:revision>
  <dcterms:created xsi:type="dcterms:W3CDTF">2022-06-23T12:00:02Z</dcterms:created>
  <dcterms:modified xsi:type="dcterms:W3CDTF">2025-04-16T10:43:06Z</dcterms:modified>
</cp:coreProperties>
</file>